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Ex1.xml" ContentType="application/vnd.ms-office.chartex+xml"/>
  <Override PartName="/ppt/charts/style1.xml" ContentType="application/vnd.ms-office.chartstyle+xml"/>
  <Override PartName="/ppt/charts/colors1.xml" ContentType="application/vnd.ms-office.chartcolorstyle+xml"/>
  <Override PartName="/ppt/charts/chartEx2.xml" ContentType="application/vnd.ms-office.chartex+xml"/>
  <Override PartName="/ppt/charts/style2.xml" ContentType="application/vnd.ms-office.chartstyle+xml"/>
  <Override PartName="/ppt/charts/colors2.xml" ContentType="application/vnd.ms-office.chartcolorstyle+xml"/>
  <Override PartName="/ppt/charts/chartEx3.xml" ContentType="application/vnd.ms-office.chartex+xml"/>
  <Override PartName="/ppt/charts/style3.xml" ContentType="application/vnd.ms-office.chartstyle+xml"/>
  <Override PartName="/ppt/charts/colors3.xml" ContentType="application/vnd.ms-office.chartcolorstyl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383" r:id="rId4"/>
    <p:sldMasterId id="2147484472" r:id="rId5"/>
  </p:sldMasterIdLst>
  <p:notesMasterIdLst>
    <p:notesMasterId r:id="rId91"/>
  </p:notesMasterIdLst>
  <p:handoutMasterIdLst>
    <p:handoutMasterId r:id="rId92"/>
  </p:handoutMasterIdLst>
  <p:sldIdLst>
    <p:sldId id="1374" r:id="rId6"/>
    <p:sldId id="1649" r:id="rId7"/>
    <p:sldId id="1384" r:id="rId8"/>
    <p:sldId id="1632" r:id="rId9"/>
    <p:sldId id="1505" r:id="rId10"/>
    <p:sldId id="1506" r:id="rId11"/>
    <p:sldId id="1666" r:id="rId12"/>
    <p:sldId id="1667" r:id="rId13"/>
    <p:sldId id="1507" r:id="rId14"/>
    <p:sldId id="1508" r:id="rId15"/>
    <p:sldId id="1509" r:id="rId16"/>
    <p:sldId id="1510" r:id="rId17"/>
    <p:sldId id="1511" r:id="rId18"/>
    <p:sldId id="1512" r:id="rId19"/>
    <p:sldId id="1588" r:id="rId20"/>
    <p:sldId id="1590" r:id="rId21"/>
    <p:sldId id="1650" r:id="rId22"/>
    <p:sldId id="1651" r:id="rId23"/>
    <p:sldId id="1652" r:id="rId24"/>
    <p:sldId id="1514" r:id="rId25"/>
    <p:sldId id="1515" r:id="rId26"/>
    <p:sldId id="1663" r:id="rId27"/>
    <p:sldId id="1661" r:id="rId28"/>
    <p:sldId id="1662" r:id="rId29"/>
    <p:sldId id="1664" r:id="rId30"/>
    <p:sldId id="1522" r:id="rId31"/>
    <p:sldId id="1523" r:id="rId32"/>
    <p:sldId id="1612" r:id="rId33"/>
    <p:sldId id="1524" r:id="rId34"/>
    <p:sldId id="1648" r:id="rId35"/>
    <p:sldId id="1591" r:id="rId36"/>
    <p:sldId id="1526" r:id="rId37"/>
    <p:sldId id="1527" r:id="rId38"/>
    <p:sldId id="1528" r:id="rId39"/>
    <p:sldId id="1529" r:id="rId40"/>
    <p:sldId id="1530" r:id="rId41"/>
    <p:sldId id="1531" r:id="rId42"/>
    <p:sldId id="1534" r:id="rId43"/>
    <p:sldId id="1659" r:id="rId44"/>
    <p:sldId id="1536" r:id="rId45"/>
    <p:sldId id="1537" r:id="rId46"/>
    <p:sldId id="1538" r:id="rId47"/>
    <p:sldId id="1539" r:id="rId48"/>
    <p:sldId id="1627" r:id="rId49"/>
    <p:sldId id="1628" r:id="rId50"/>
    <p:sldId id="1644" r:id="rId51"/>
    <p:sldId id="1645" r:id="rId52"/>
    <p:sldId id="1540" r:id="rId53"/>
    <p:sldId id="1541" r:id="rId54"/>
    <p:sldId id="1626" r:id="rId55"/>
    <p:sldId id="1542" r:id="rId56"/>
    <p:sldId id="1543" r:id="rId57"/>
    <p:sldId id="1545" r:id="rId58"/>
    <p:sldId id="1544" r:id="rId59"/>
    <p:sldId id="1546" r:id="rId60"/>
    <p:sldId id="1547" r:id="rId61"/>
    <p:sldId id="1549" r:id="rId62"/>
    <p:sldId id="1551" r:id="rId63"/>
    <p:sldId id="1552" r:id="rId64"/>
    <p:sldId id="1553" r:id="rId65"/>
    <p:sldId id="1554" r:id="rId66"/>
    <p:sldId id="1555" r:id="rId67"/>
    <p:sldId id="1556" r:id="rId68"/>
    <p:sldId id="1557" r:id="rId69"/>
    <p:sldId id="1561" r:id="rId70"/>
    <p:sldId id="1631" r:id="rId71"/>
    <p:sldId id="1564" r:id="rId72"/>
    <p:sldId id="1565" r:id="rId73"/>
    <p:sldId id="1566" r:id="rId74"/>
    <p:sldId id="1567" r:id="rId75"/>
    <p:sldId id="1568" r:id="rId76"/>
    <p:sldId id="1571" r:id="rId77"/>
    <p:sldId id="1572" r:id="rId78"/>
    <p:sldId id="1576" r:id="rId79"/>
    <p:sldId id="1577" r:id="rId80"/>
    <p:sldId id="1578" r:id="rId81"/>
    <p:sldId id="1636" r:id="rId82"/>
    <p:sldId id="1637" r:id="rId83"/>
    <p:sldId id="1581" r:id="rId84"/>
    <p:sldId id="1582" r:id="rId85"/>
    <p:sldId id="1665" r:id="rId86"/>
    <p:sldId id="1616" r:id="rId87"/>
    <p:sldId id="1617" r:id="rId88"/>
    <p:sldId id="1618" r:id="rId89"/>
    <p:sldId id="1500" r:id="rId90"/>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V214 ROSLYN ANALYZERS ON LIVE CODE" id="{E1C8FB21-FF75-44A0-8090-B2FB240B014B}">
          <p14:sldIdLst>
            <p14:sldId id="1374"/>
            <p14:sldId id="1649"/>
            <p14:sldId id="1384"/>
            <p14:sldId id="1632"/>
            <p14:sldId id="1505"/>
            <p14:sldId id="1506"/>
            <p14:sldId id="1666"/>
            <p14:sldId id="1667"/>
            <p14:sldId id="1507"/>
            <p14:sldId id="1508"/>
            <p14:sldId id="1509"/>
            <p14:sldId id="1510"/>
            <p14:sldId id="1511"/>
            <p14:sldId id="1512"/>
            <p14:sldId id="1588"/>
            <p14:sldId id="1590"/>
            <p14:sldId id="1650"/>
            <p14:sldId id="1651"/>
            <p14:sldId id="1652"/>
            <p14:sldId id="1514"/>
            <p14:sldId id="1515"/>
            <p14:sldId id="1663"/>
            <p14:sldId id="1661"/>
            <p14:sldId id="1662"/>
            <p14:sldId id="1664"/>
            <p14:sldId id="1522"/>
            <p14:sldId id="1523"/>
            <p14:sldId id="1612"/>
            <p14:sldId id="1524"/>
            <p14:sldId id="1648"/>
            <p14:sldId id="1591"/>
            <p14:sldId id="1526"/>
            <p14:sldId id="1527"/>
            <p14:sldId id="1528"/>
            <p14:sldId id="1529"/>
            <p14:sldId id="1530"/>
            <p14:sldId id="1531"/>
            <p14:sldId id="1534"/>
            <p14:sldId id="1659"/>
            <p14:sldId id="1536"/>
            <p14:sldId id="1537"/>
            <p14:sldId id="1538"/>
            <p14:sldId id="1539"/>
            <p14:sldId id="1627"/>
            <p14:sldId id="1628"/>
            <p14:sldId id="1644"/>
            <p14:sldId id="1645"/>
            <p14:sldId id="1540"/>
            <p14:sldId id="1541"/>
            <p14:sldId id="1626"/>
            <p14:sldId id="1542"/>
            <p14:sldId id="1543"/>
            <p14:sldId id="1545"/>
            <p14:sldId id="1544"/>
            <p14:sldId id="1546"/>
            <p14:sldId id="1547"/>
            <p14:sldId id="1549"/>
            <p14:sldId id="1551"/>
            <p14:sldId id="1552"/>
            <p14:sldId id="1553"/>
            <p14:sldId id="1554"/>
            <p14:sldId id="1555"/>
            <p14:sldId id="1556"/>
            <p14:sldId id="1557"/>
            <p14:sldId id="1561"/>
            <p14:sldId id="1631"/>
            <p14:sldId id="1564"/>
            <p14:sldId id="1565"/>
            <p14:sldId id="1566"/>
            <p14:sldId id="1567"/>
            <p14:sldId id="1568"/>
            <p14:sldId id="1571"/>
            <p14:sldId id="1572"/>
            <p14:sldId id="1576"/>
            <p14:sldId id="1577"/>
            <p14:sldId id="1578"/>
            <p14:sldId id="1636"/>
            <p14:sldId id="1637"/>
            <p14:sldId id="1581"/>
            <p14:sldId id="1582"/>
            <p14:sldId id="1665"/>
            <p14:sldId id="1616"/>
            <p14:sldId id="1617"/>
            <p14:sldId id="1618"/>
            <p14:sldId id="1500"/>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53535"/>
    <a:srgbClr val="00B294"/>
    <a:srgbClr val="282828"/>
    <a:srgbClr val="000000"/>
    <a:srgbClr val="FF8C00"/>
    <a:srgbClr val="525252"/>
    <a:srgbClr val="00BCF2"/>
    <a:srgbClr val="505050"/>
    <a:srgbClr val="E6E6E6"/>
    <a:srgbClr val="D2D2D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5156" autoAdjust="0"/>
    <p:restoredTop sz="52335" autoAdjust="0"/>
  </p:normalViewPr>
  <p:slideViewPr>
    <p:cSldViewPr>
      <p:cViewPr varScale="1">
        <p:scale>
          <a:sx n="58" d="100"/>
          <a:sy n="58" d="100"/>
        </p:scale>
        <p:origin x="1758" y="72"/>
      </p:cViewPr>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0" d="100"/>
        <a:sy n="60" d="100"/>
      </p:scale>
      <p:origin x="0" y="0"/>
    </p:cViewPr>
  </p:sorterViewPr>
  <p:notesViewPr>
    <p:cSldViewPr showGuides="1">
      <p:cViewPr varScale="1">
        <p:scale>
          <a:sx n="60" d="100"/>
          <a:sy n="60" d="100"/>
        </p:scale>
        <p:origin x="2237" y="43"/>
      </p:cViewPr>
      <p:guideLst>
        <p:guide orient="horz" pos="2880"/>
        <p:guide pos="2160"/>
      </p:guideLst>
    </p:cSldViewPr>
  </p:notesViewPr>
  <p:gridSpacing cx="91439" cy="91439"/>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slide" Target="slides/slide79.xml"/><Relationship Id="rId89" Type="http://schemas.openxmlformats.org/officeDocument/2006/relationships/slide" Target="slides/slide84.xml"/><Relationship Id="rId16" Type="http://schemas.openxmlformats.org/officeDocument/2006/relationships/slide" Target="slides/slide11.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5" Type="http://schemas.openxmlformats.org/officeDocument/2006/relationships/slideMaster" Target="slideMasters/slideMaster2.xml"/><Relationship Id="rId90" Type="http://schemas.openxmlformats.org/officeDocument/2006/relationships/slide" Target="slides/slide85.xml"/><Relationship Id="rId95" Type="http://schemas.openxmlformats.org/officeDocument/2006/relationships/viewProps" Target="viewProps.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80" Type="http://schemas.openxmlformats.org/officeDocument/2006/relationships/slide" Target="slides/slide75.xml"/><Relationship Id="rId85" Type="http://schemas.openxmlformats.org/officeDocument/2006/relationships/slide" Target="slides/slide80.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83" Type="http://schemas.openxmlformats.org/officeDocument/2006/relationships/slide" Target="slides/slide78.xml"/><Relationship Id="rId88" Type="http://schemas.openxmlformats.org/officeDocument/2006/relationships/slide" Target="slides/slide83.xml"/><Relationship Id="rId91" Type="http://schemas.openxmlformats.org/officeDocument/2006/relationships/notesMaster" Target="notesMasters/notesMaster1.xml"/><Relationship Id="rId96"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slide" Target="slides/slide81.xml"/><Relationship Id="rId94"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tableStyles" Target="tableStyles.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handoutMaster" Target="handoutMasters/handoutMaster1.xml"/><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61" Type="http://schemas.openxmlformats.org/officeDocument/2006/relationships/slide" Target="slides/slide56.xml"/><Relationship Id="rId82" Type="http://schemas.openxmlformats.org/officeDocument/2006/relationships/slide" Target="slides/slide77.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commentAuthors" Target="commentAuthors.xml"/></Relationships>
</file>

<file path=ppt/charts/_rels/chartEx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oleObject" Target="file:///C:\Users\jhealy\OneDrive%20-%20Microsoft\FY17\hw\static-code-analysis-results.xlsx" TargetMode="External"/></Relationships>
</file>

<file path=ppt/charts/_rels/chartEx2.xml.rels><?xml version="1.0" encoding="UTF-8" standalone="yes"?>
<Relationships xmlns="http://schemas.openxmlformats.org/package/2006/relationships"><Relationship Id="rId3" Type="http://schemas.microsoft.com/office/2011/relationships/chartColorStyle" Target="colors2.xml"/><Relationship Id="rId2" Type="http://schemas.microsoft.com/office/2011/relationships/chartStyle" Target="style2.xml"/><Relationship Id="rId1" Type="http://schemas.openxmlformats.org/officeDocument/2006/relationships/oleObject" Target="file:///C:\Users\jhealy\OneDrive%20-%20Microsoft\FY17\hw\static-code-analysis-results.xlsx" TargetMode="External"/></Relationships>
</file>

<file path=ppt/charts/_rels/chartEx3.xml.rels><?xml version="1.0" encoding="UTF-8" standalone="yes"?>
<Relationships xmlns="http://schemas.openxmlformats.org/package/2006/relationships"><Relationship Id="rId3" Type="http://schemas.microsoft.com/office/2011/relationships/chartColorStyle" Target="colors3.xml"/><Relationship Id="rId2" Type="http://schemas.microsoft.com/office/2011/relationships/chartStyle" Target="style3.xml"/><Relationship Id="rId1" Type="http://schemas.openxmlformats.org/officeDocument/2006/relationships/oleObject" Target="file:///C:\Users\jhealy\OneDrive%20-%20Microsoft\FY17\hw\static-code-analysis-results.xlsx" TargetMode="External"/></Relationships>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'[static-code-analysis-results.xlsx]ValueNet-High-Medium'!$C$4:$C$8</cx:f>
        <cx:lvl ptCount="5">
          <cx:pt idx="0">Exception Pattern</cx:pt>
          <cx:pt idx="1">Memory</cx:pt>
          <cx:pt idx="2">Craftsmanship</cx:pt>
          <cx:pt idx="3">OO Patterns</cx:pt>
          <cx:pt idx="4">Performance</cx:pt>
        </cx:lvl>
      </cx:strDim>
      <cx:numDim type="size">
        <cx:f>'[static-code-analysis-results.xlsx]ValueNet-High-Medium'!$D$4:$D$8</cx:f>
        <cx:lvl ptCount="5" formatCode="General">
          <cx:pt idx="0">241</cx:pt>
          <cx:pt idx="1">208</cx:pt>
          <cx:pt idx="2">201</cx:pt>
          <cx:pt idx="3">168</cx:pt>
          <cx:pt idx="4">76</cx:pt>
        </cx:lvl>
      </cx:numDim>
    </cx:data>
  </cx:chartData>
  <cx:chart>
    <cx:title pos="t" align="ctr" overlay="0">
      <cx:tx>
        <cx:txData>
          <cx:v>Defects by Area</cx:v>
        </cx:txData>
      </cx:tx>
      <cx:txPr>
        <a:bodyPr spcFirstLastPara="1" vertOverflow="ellipsis" wrap="square" lIns="0" tIns="0" rIns="0" bIns="0" anchor="ctr" anchorCtr="1"/>
        <a:lstStyle/>
        <a:p>
          <a:pPr algn="ctr">
            <a:defRPr/>
          </a:pPr>
          <a:r>
            <a:rPr lang="en-US"/>
            <a:t>Defects by Area</a:t>
          </a:r>
        </a:p>
      </cx:txPr>
    </cx:title>
    <cx:plotArea>
      <cx:plotAreaRegion>
        <cx:series layoutId="treemap" uniqueId="{1F562608-B995-4E3D-B368-0986AE623103}">
          <cx:dataLabels pos="ctr">
            <cx:visibility seriesName="0" categoryName="1" value="0"/>
          </cx:dataLabels>
          <cx:dataId val="0"/>
          <cx:layoutPr>
            <cx:parentLabelLayout val="overlapping"/>
          </cx:layoutPr>
        </cx:series>
      </cx:plotAreaRegion>
    </cx:plotArea>
    <cx:legend pos="r" align="ctr" overlay="0"/>
  </cx:chart>
</cx:chartSpace>
</file>

<file path=ppt/charts/chartEx2.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'[static-code-analysis-results.xlsx]ViolationByProject'!$D$13:$D$42</cx:f>
        <cx:lvl ptCount="30">
          <cx:pt idx="0">Repository</cx:pt>
          <cx:pt idx="1">Web.Utils.Service.Client</cx:pt>
          <cx:pt idx="2">Entity</cx:pt>
          <cx:pt idx="3">Web.Shell</cx:pt>
          <cx:pt idx="4">Provider</cx:pt>
          <cx:pt idx="5">Common.Helpers</cx:pt>
          <cx:pt idx="6">Web.ViewModels</cx:pt>
          <cx:pt idx="7">Common.AuditLog</cx:pt>
          <cx:pt idx="8">Mobile.Web</cx:pt>
          <cx:pt idx="9">RadioModel</cx:pt>
          <cx:pt idx="10">Common.isomHelpers</cx:pt>
          <cx:pt idx="11">Common.Constants</cx:pt>
          <cx:pt idx="12">Service.Library</cx:pt>
          <cx:pt idx="13">Common.SecurityFramework</cx:pt>
          <cx:pt idx="14">Common.Logger</cx:pt>
          <cx:pt idx="15">RadioProgrammingFeatures</cx:pt>
          <cx:pt idx="16">Common.SignalRHubNotification</cx:pt>
          <cx:pt idx="17">Common.EmailComponent</cx:pt>
          <cx:pt idx="18">Common.Caching</cx:pt>
          <cx:pt idx="19">Common.ExceptionHandler</cx:pt>
          <cx:pt idx="20">Common.Authorization</cx:pt>
          <cx:pt idx="21">Common.ExternalServiceClient</cx:pt>
          <cx:pt idx="22">RadioUtilities</cx:pt>
          <cx:pt idx="23">Common.Localization</cx:pt>
          <cx:pt idx="24">ValuenetHub</cx:pt>
          <cx:pt idx="25">CustomISOMMapperContext</cx:pt>
          <cx:pt idx="26">Common.Encryption</cx:pt>
          <cx:pt idx="27">Common.RestClient</cx:pt>
          <cx:pt idx="28">Web.Utils</cx:pt>
          <cx:pt idx="29">Common.Logging</cx:pt>
        </cx:lvl>
      </cx:strDim>
      <cx:numDim type="size">
        <cx:f>'[static-code-analysis-results.xlsx]ViolationByProject'!$E$13:$E$42</cx:f>
        <cx:lvl ptCount="30" formatCode="General">
          <cx:pt idx="0">270</cx:pt>
          <cx:pt idx="1">208</cx:pt>
          <cx:pt idx="2">142</cx:pt>
          <cx:pt idx="3">58</cx:pt>
          <cx:pt idx="4">49</cx:pt>
          <cx:pt idx="5">25</cx:pt>
          <cx:pt idx="6">20</cx:pt>
          <cx:pt idx="7">18</cx:pt>
          <cx:pt idx="8">17</cx:pt>
          <cx:pt idx="9">9</cx:pt>
          <cx:pt idx="10">7</cx:pt>
          <cx:pt idx="11">7</cx:pt>
          <cx:pt idx="12">5</cx:pt>
          <cx:pt idx="13">5</cx:pt>
          <cx:pt idx="14">5</cx:pt>
          <cx:pt idx="15">4</cx:pt>
          <cx:pt idx="16">4</cx:pt>
          <cx:pt idx="17">4</cx:pt>
          <cx:pt idx="18">3</cx:pt>
          <cx:pt idx="19">3</cx:pt>
          <cx:pt idx="20">3</cx:pt>
          <cx:pt idx="21">3</cx:pt>
          <cx:pt idx="22">2</cx:pt>
          <cx:pt idx="23">2</cx:pt>
          <cx:pt idx="24">1</cx:pt>
          <cx:pt idx="25">1</cx:pt>
          <cx:pt idx="26">1</cx:pt>
          <cx:pt idx="27">1</cx:pt>
          <cx:pt idx="28">0</cx:pt>
          <cx:pt idx="29">0</cx:pt>
        </cx:lvl>
      </cx:numDim>
    </cx:data>
  </cx:chartData>
  <cx:chart>
    <cx:title pos="t" align="ctr" overlay="0">
      <cx:tx>
        <cx:txData>
          <cx:v>Defects by Project</cx:v>
        </cx:txData>
      </cx:tx>
      <cx:txPr>
        <a:bodyPr spcFirstLastPara="1" vertOverflow="ellipsis" wrap="square" lIns="0" tIns="0" rIns="0" bIns="0" anchor="ctr" anchorCtr="1"/>
        <a:lstStyle/>
        <a:p>
          <a:pPr algn="ctr">
            <a:defRPr/>
          </a:pPr>
          <a:r>
            <a:rPr lang="en-US" b="1" dirty="0"/>
            <a:t>Defects by Project</a:t>
          </a:r>
        </a:p>
      </cx:txPr>
    </cx:title>
    <cx:plotArea>
      <cx:plotAreaRegion>
        <cx:series layoutId="treemap" uniqueId="{17B537B8-BE12-4E2A-9917-F042B38947CF}">
          <cx:tx>
            <cx:txData>
              <cx:f>'[static-code-analysis-results.xlsx]ViolationByProject'!$E$12</cx:f>
              <cx:v>Violations</cx:v>
            </cx:txData>
          </cx:tx>
          <cx:dataLabels pos="inEnd">
            <cx:visibility seriesName="0" categoryName="1" value="0"/>
          </cx:dataLabels>
          <cx:dataId val="0"/>
          <cx:layoutPr>
            <cx:parentLabelLayout val="overlapping"/>
          </cx:layoutPr>
        </cx:series>
      </cx:plotAreaRegion>
    </cx:plotArea>
  </cx:chart>
</cx:chartSpace>
</file>

<file path=ppt/charts/chartEx3.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'[static-code-analysis-results.xlsx]ViolationByFile'!$L$7:$L$27</cx:f>
        <cx:lvl ptCount="21">
          <cx:pt idx="0">AccountManagementClient.cs</cx:pt>
          <cx:pt idx="1">CommunicatorProgramming.cs</cx:pt>
          <cx:pt idx="2">CommunicatorProgrammingClient.cs</cx:pt>
          <cx:pt idx="3">AccountManagement.cs</cx:pt>
          <cx:pt idx="4">TCAccountManagementClient.cs</cx:pt>
          <cx:pt idx="5">PanelNotification.cs</cx:pt>
          <cx:pt idx="6">PanelNotificationClient.cs</cx:pt>
          <cx:pt idx="7">ReportsMangement.cs</cx:pt>
          <cx:pt idx="8">ReportManagementMDX.cs</cx:pt>
          <cx:pt idx="9">TemplateManagementController.cs</cx:pt>
          <cx:pt idx="10">PanelConfiguration.cs</cx:pt>
          <cx:pt idx="11">FirmwareJob.cs</cx:pt>
          <cx:pt idx="12">RadioModelUnitTest.cs</cx:pt>
          <cx:pt idx="13">UserManagement.cs</cx:pt>
          <cx:pt idx="14">AuditLogConstant.cs</cx:pt>
          <cx:pt idx="15">FirmwareManagementClient.cs</cx:pt>
          <cx:pt idx="16">CommunicatorProgrammingProvider.cs</cx:pt>
          <cx:pt idx="17">AuthenticationClient.cs</cx:pt>
          <cx:pt idx="18">TCAccountManagementProvider.cs</cx:pt>
          <cx:pt idx="19">PanelConfigurationProvider.cs</cx:pt>
          <cx:pt idx="20">SystemConfigController.cs</cx:pt>
        </cx:lvl>
      </cx:strDim>
      <cx:numDim type="size">
        <cx:f>'[static-code-analysis-results.xlsx]ViolationByFile'!$M$7:$M$27</cx:f>
        <cx:lvl ptCount="21" formatCode="General">
          <cx:pt idx="0">69</cx:pt>
          <cx:pt idx="1">61</cx:pt>
          <cx:pt idx="2">46</cx:pt>
          <cx:pt idx="3">44</cx:pt>
          <cx:pt idx="4">34</cx:pt>
          <cx:pt idx="5">27</cx:pt>
          <cx:pt idx="6">26</cx:pt>
          <cx:pt idx="7">22</cx:pt>
          <cx:pt idx="8">20</cx:pt>
          <cx:pt idx="9">20</cx:pt>
          <cx:pt idx="10">18</cx:pt>
          <cx:pt idx="11">17</cx:pt>
          <cx:pt idx="12">17</cx:pt>
          <cx:pt idx="13">14</cx:pt>
          <cx:pt idx="14">12</cx:pt>
          <cx:pt idx="15">12</cx:pt>
          <cx:pt idx="16">11</cx:pt>
          <cx:pt idx="17">11</cx:pt>
          <cx:pt idx="18">10</cx:pt>
          <cx:pt idx="19">10</cx:pt>
          <cx:pt idx="20">10</cx:pt>
        </cx:lvl>
      </cx:numDim>
    </cx:data>
  </cx:chartData>
  <cx:chart>
    <cx:title pos="t" align="ctr" overlay="0">
      <cx:tx>
        <cx:txData>
          <cx:v>Defects by File</cx:v>
        </cx:txData>
      </cx:tx>
      <cx:txPr>
        <a:bodyPr spcFirstLastPara="1" vertOverflow="ellipsis" wrap="square" lIns="0" tIns="0" rIns="0" bIns="0" anchor="ctr" anchorCtr="1"/>
        <a:lstStyle/>
        <a:p>
          <a:pPr algn="ctr">
            <a:defRPr/>
          </a:pPr>
          <a:r>
            <a:rPr lang="en-US"/>
            <a:t>Defects by File</a:t>
          </a:r>
        </a:p>
      </cx:txPr>
    </cx:title>
    <cx:plotArea>
      <cx:plotAreaRegion>
        <cx:series layoutId="treemap" uniqueId="{A85DA1F4-6AC9-49D2-86EB-B9A467B69494}">
          <cx:tx>
            <cx:txData>
              <cx:f>'[static-code-analysis-results.xlsx]ViolationByFile'!$M$6</cx:f>
              <cx:v>Violations</cx:v>
            </cx:txData>
          </cx:tx>
          <cx:dataLabels pos="ctr">
            <cx:visibility seriesName="0" categoryName="1" value="0"/>
          </cx:dataLabels>
          <cx:dataId val="0"/>
          <cx:layoutPr>
            <cx:parentLabelLayout val="overlapping"/>
          </cx:layoutPr>
        </cx:series>
      </cx:plotAreaRegion>
    </cx:plotArea>
    <cx:legend pos="r" align="ctr" overlay="0"/>
  </cx:chart>
</cx: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411">
  <cs:axisTitle>
    <cs:lnRef idx="0"/>
    <cs:fillRef idx="0"/>
    <cs:effectRef idx="0"/>
    <cs:fontRef idx="minor">
      <a:schemeClr val="dk1">
        <a:lumMod val="75000"/>
        <a:lumOff val="25000"/>
      </a:schemeClr>
    </cs:fontRef>
    <cs:spPr>
      <a:solidFill>
        <a:schemeClr val="bg1">
          <a:lumMod val="65000"/>
        </a:schemeClr>
      </a:solidFill>
      <a:ln>
        <a:solidFill>
          <a:schemeClr val="bg1"/>
        </a:solidFill>
      </a:ln>
    </cs:spPr>
    <cs:defRPr sz="9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900"/>
  </cs:chartArea>
  <cs:dataLabel>
    <cs:lnRef idx="0"/>
    <cs:fillRef idx="0"/>
    <cs:effectRef idx="0"/>
    <cs:fontRef idx="minor">
      <a:schemeClr val="lt1"/>
    </cs:fontRef>
    <cs:defRPr sz="900"/>
  </cs:dataLabel>
  <cs:dataLabelCallout>
    <cs:lnRef idx="0"/>
    <cs:fillRef idx="0"/>
    <cs:effectRef idx="0"/>
    <cs:fontRef idx="minor">
      <a:schemeClr val="lt1"/>
    </cs:fontRef>
    <cs:spPr>
      <a:solidFill>
        <a:schemeClr val="dk1">
          <a:lumMod val="65000"/>
          <a:lumOff val="35000"/>
          <a:alpha val="75000"/>
        </a:schemeClr>
      </a:solidFill>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ln>
        <a:solidFill>
          <a:schemeClr val="lt1"/>
        </a:solidFill>
      </a:ln>
    </cs:spPr>
  </cs:dataPoint>
  <cs:dataPoint3D>
    <cs:lnRef idx="0"/>
    <cs:fillRef idx="0">
      <cs:styleClr val="auto"/>
    </cs:fillRef>
    <cs:effectRef idx="0"/>
    <cs:fontRef idx="minor">
      <a:schemeClr val="dk1"/>
    </cs:fontRef>
    <cs:spPr>
      <a:solidFill>
        <a:schemeClr val="phClr"/>
      </a:solidFill>
      <a:ln w="9525" cap="flat" cmpd="sng" algn="ctr">
        <a:solidFill>
          <a:schemeClr val="lt1">
            <a:alpha val="50000"/>
          </a:schemeClr>
        </a:solidFill>
        <a:round/>
      </a:ln>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2857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75000"/>
            <a:lumOff val="25000"/>
          </a:schemeClr>
        </a:solidFill>
      </a:ln>
    </cs:spPr>
    <cs:defRPr sz="9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lumOff val="10000"/>
              </a:schemeClr>
            </a:gs>
            <a:gs pos="0">
              <a:schemeClr val="lt1">
                <a:lumMod val="75000"/>
                <a:alpha val="36000"/>
                <a:lumOff val="10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9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cs:seriesAxis>
  <cs:seriesLine>
    <cs:lnRef idx="0"/>
    <cs:fillRef idx="0"/>
    <cs:effectRef idx="0"/>
    <cs:fontRef idx="minor">
      <a:schemeClr val="dk1"/>
    </cs:fontRef>
    <cs:spPr>
      <a:ln w="9525" cap="flat">
        <a:solidFill>
          <a:schemeClr val="bg1">
            <a:lumMod val="50000"/>
          </a:schemeClr>
        </a:solidFill>
        <a:round/>
      </a:ln>
    </cs:spPr>
  </cs:seriesLine>
  <cs:title>
    <cs:lnRef idx="0"/>
    <cs:fillRef idx="0"/>
    <cs:effectRef idx="0"/>
    <cs:fontRef idx="minor">
      <a:schemeClr val="dk1">
        <a:lumMod val="75000"/>
        <a:lumOff val="25000"/>
      </a:schemeClr>
    </cs:fontRef>
    <cs:defRPr sz="1800" b="1"/>
  </cs:title>
  <cs:trendline>
    <cs:lnRef idx="0"/>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dk1">
        <a:lumMod val="75000"/>
        <a:lumOff val="25000"/>
      </a:schemeClr>
    </cs:fontRef>
    <cs:defRPr sz="9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defRPr sz="9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410">
  <cs:axisTitle>
    <cs:lnRef idx="0"/>
    <cs:fillRef idx="0"/>
    <cs:effectRef idx="0"/>
    <cs:fontRef idx="minor">
      <a:schemeClr val="tx1">
        <a:lumMod val="65000"/>
        <a:lumOff val="35000"/>
      </a:schemeClr>
    </cs:fontRef>
    <cs:spPr>
      <a:solidFill>
        <a:schemeClr val="bg1">
          <a:lumMod val="65000"/>
        </a:schemeClr>
      </a:solidFill>
      <a:ln w="19050">
        <a:solidFill>
          <a:schemeClr val="bg1"/>
        </a:solidFill>
      </a:ln>
    </cs:spPr>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lt1"/>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ln w="19050">
        <a:solidFill>
          <a:schemeClr val="lt1"/>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3.xml><?xml version="1.0" encoding="utf-8"?>
<cs:chartStyle xmlns:cs="http://schemas.microsoft.com/office/drawing/2012/chartStyle" xmlns:a="http://schemas.openxmlformats.org/drawingml/2006/main" id="411">
  <cs:axisTitle>
    <cs:lnRef idx="0"/>
    <cs:fillRef idx="0"/>
    <cs:effectRef idx="0"/>
    <cs:fontRef idx="minor">
      <a:schemeClr val="dk1">
        <a:lumMod val="75000"/>
        <a:lumOff val="25000"/>
      </a:schemeClr>
    </cs:fontRef>
    <cs:spPr>
      <a:solidFill>
        <a:schemeClr val="bg1">
          <a:lumMod val="65000"/>
        </a:schemeClr>
      </a:solidFill>
      <a:ln>
        <a:solidFill>
          <a:schemeClr val="bg1"/>
        </a:solidFill>
      </a:ln>
    </cs:spPr>
    <cs:defRPr sz="9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900"/>
  </cs:chartArea>
  <cs:dataLabel>
    <cs:lnRef idx="0"/>
    <cs:fillRef idx="0"/>
    <cs:effectRef idx="0"/>
    <cs:fontRef idx="minor">
      <a:schemeClr val="lt1"/>
    </cs:fontRef>
    <cs:defRPr sz="900"/>
  </cs:dataLabel>
  <cs:dataLabelCallout>
    <cs:lnRef idx="0"/>
    <cs:fillRef idx="0"/>
    <cs:effectRef idx="0"/>
    <cs:fontRef idx="minor">
      <a:schemeClr val="lt1"/>
    </cs:fontRef>
    <cs:spPr>
      <a:solidFill>
        <a:schemeClr val="dk1">
          <a:lumMod val="65000"/>
          <a:lumOff val="35000"/>
          <a:alpha val="75000"/>
        </a:schemeClr>
      </a:solidFill>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ln>
        <a:solidFill>
          <a:schemeClr val="lt1"/>
        </a:solidFill>
      </a:ln>
    </cs:spPr>
  </cs:dataPoint>
  <cs:dataPoint3D>
    <cs:lnRef idx="0"/>
    <cs:fillRef idx="0">
      <cs:styleClr val="auto"/>
    </cs:fillRef>
    <cs:effectRef idx="0"/>
    <cs:fontRef idx="minor">
      <a:schemeClr val="dk1"/>
    </cs:fontRef>
    <cs:spPr>
      <a:solidFill>
        <a:schemeClr val="phClr"/>
      </a:solidFill>
      <a:ln w="9525" cap="flat" cmpd="sng" algn="ctr">
        <a:solidFill>
          <a:schemeClr val="lt1">
            <a:alpha val="50000"/>
          </a:schemeClr>
        </a:solidFill>
        <a:round/>
      </a:ln>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2857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75000"/>
            <a:lumOff val="25000"/>
          </a:schemeClr>
        </a:solidFill>
      </a:ln>
    </cs:spPr>
    <cs:defRPr sz="9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lumOff val="10000"/>
              </a:schemeClr>
            </a:gs>
            <a:gs pos="0">
              <a:schemeClr val="lt1">
                <a:lumMod val="75000"/>
                <a:alpha val="36000"/>
                <a:lumOff val="10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9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cs:seriesAxis>
  <cs:seriesLine>
    <cs:lnRef idx="0"/>
    <cs:fillRef idx="0"/>
    <cs:effectRef idx="0"/>
    <cs:fontRef idx="minor">
      <a:schemeClr val="dk1"/>
    </cs:fontRef>
    <cs:spPr>
      <a:ln w="9525" cap="flat">
        <a:solidFill>
          <a:schemeClr val="bg1">
            <a:lumMod val="50000"/>
          </a:schemeClr>
        </a:solidFill>
        <a:round/>
      </a:ln>
    </cs:spPr>
  </cs:seriesLine>
  <cs:title>
    <cs:lnRef idx="0"/>
    <cs:fillRef idx="0"/>
    <cs:effectRef idx="0"/>
    <cs:fontRef idx="minor">
      <a:schemeClr val="dk1">
        <a:lumMod val="75000"/>
        <a:lumOff val="25000"/>
      </a:schemeClr>
    </cs:fontRef>
    <cs:defRPr sz="1800" b="1"/>
  </cs:title>
  <cs:trendline>
    <cs:lnRef idx="0"/>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dk1">
        <a:lumMod val="75000"/>
        <a:lumOff val="25000"/>
      </a:schemeClr>
    </cs:fontRef>
    <cs:defRPr sz="9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defRPr sz="900"/>
  </cs:valueAxis>
  <cs:wall>
    <cs:lnRef idx="0"/>
    <cs:fillRef idx="0"/>
    <cs:effectRef idx="0"/>
    <cs:fontRef idx="minor">
      <a:schemeClr val="dk1"/>
    </cs:fontRef>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6/11/2021 11:32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EEC551-8CDA-4EB6-89BB-2A86C9F091C8}" type="datetime8">
              <a:rPr lang="en-US" smtClean="0"/>
              <a:t>6/11/2021 11:32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gowthamcbe.com/2020/05/14/code-clone-analysis-tool-in-visual-studio/"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6/11/2021 11:32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17869115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https://www.visualstudio.com/en-us/news/releasenotes/vs2017-relnotes </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6/11/2021 11:32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84</a:t>
            </a:fld>
            <a:endParaRPr lang="en-US" dirty="0"/>
          </a:p>
        </p:txBody>
      </p:sp>
    </p:spTree>
    <p:extLst>
      <p:ext uri="{BB962C8B-B14F-4D97-AF65-F5344CB8AC3E}">
        <p14:creationId xmlns:p14="http://schemas.microsoft.com/office/powerpoint/2010/main" val="21622620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kern="1200" dirty="0">
              <a:solidFill>
                <a:schemeClr val="tx1"/>
              </a:solidFill>
              <a:effectLst/>
              <a:latin typeface="Segoe UI Light" pitchFamily="34" charset="0"/>
              <a:ea typeface="+mn-ea"/>
              <a:cs typeface="+mn-cs"/>
            </a:endParaRPr>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6/11/2021</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85</a:t>
            </a:fld>
            <a:endParaRPr lang="en-US" dirty="0"/>
          </a:p>
        </p:txBody>
      </p:sp>
    </p:spTree>
    <p:extLst>
      <p:ext uri="{BB962C8B-B14F-4D97-AF65-F5344CB8AC3E}">
        <p14:creationId xmlns:p14="http://schemas.microsoft.com/office/powerpoint/2010/main" val="34560535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23A5C127-CB05-47B6-8D1E-7BC74A68F508}" type="datetime8">
              <a:rPr lang="en-US" smtClean="0">
                <a:solidFill>
                  <a:prstClr val="black"/>
                </a:solidFill>
              </a:rPr>
              <a:pPr/>
              <a:t>6/11/2021 11:32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a:t>
            </a:fld>
            <a:endParaRPr lang="en-US" dirty="0">
              <a:solidFill>
                <a:prstClr val="black"/>
              </a:solidFill>
            </a:endParaRPr>
          </a:p>
        </p:txBody>
      </p:sp>
    </p:spTree>
    <p:extLst>
      <p:ext uri="{BB962C8B-B14F-4D97-AF65-F5344CB8AC3E}">
        <p14:creationId xmlns:p14="http://schemas.microsoft.com/office/powerpoint/2010/main" val="21960896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hlinkClick r:id="rId3"/>
              </a:rPr>
              <a:t>Code Clone Analysis Tool in Visual Studio – Gowtham K (gowthamcbe.com)</a:t>
            </a:r>
            <a:r>
              <a:rPr lang="en-US"/>
              <a:t> https://gowthamcbe.com/2020/05/14/code-clone-analysis-tool-in-visual-studio/</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EEC551-8CDA-4EB6-89BB-2A86C9F091C8}" type="datetime8">
              <a:rPr lang="en-US" smtClean="0"/>
              <a:t>6/11/2021 11:35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42838090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https://docs.microsoft.com/en-us/visualstudio/code-quality/install-net-analyzers?view=vs-2019  </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EEC551-8CDA-4EB6-89BB-2A86C9F091C8}" type="datetime8">
              <a:rPr lang="en-US" smtClean="0"/>
              <a:t>6/11/2021 11:32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11096606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6/11/2021 11:32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41</a:t>
            </a:fld>
            <a:endParaRPr lang="en-US" dirty="0"/>
          </a:p>
        </p:txBody>
      </p:sp>
    </p:spTree>
    <p:extLst>
      <p:ext uri="{BB962C8B-B14F-4D97-AF65-F5344CB8AC3E}">
        <p14:creationId xmlns:p14="http://schemas.microsoft.com/office/powerpoint/2010/main" val="39646279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6/11/2021 11:32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43</a:t>
            </a:fld>
            <a:endParaRPr lang="en-US" dirty="0"/>
          </a:p>
        </p:txBody>
      </p:sp>
    </p:spTree>
    <p:extLst>
      <p:ext uri="{BB962C8B-B14F-4D97-AF65-F5344CB8AC3E}">
        <p14:creationId xmlns:p14="http://schemas.microsoft.com/office/powerpoint/2010/main" val="31840762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6/11/2021 11:32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69</a:t>
            </a:fld>
            <a:endParaRPr lang="en-US" dirty="0"/>
          </a:p>
        </p:txBody>
      </p:sp>
    </p:spTree>
    <p:extLst>
      <p:ext uri="{BB962C8B-B14F-4D97-AF65-F5344CB8AC3E}">
        <p14:creationId xmlns:p14="http://schemas.microsoft.com/office/powerpoint/2010/main" val="41134315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https://www.visualstudio.com/en-us/news/releasenotes/vs2017-relnotes </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6/11/2021 11:32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82</a:t>
            </a:fld>
            <a:endParaRPr lang="en-US" dirty="0"/>
          </a:p>
        </p:txBody>
      </p:sp>
    </p:spTree>
    <p:extLst>
      <p:ext uri="{BB962C8B-B14F-4D97-AF65-F5344CB8AC3E}">
        <p14:creationId xmlns:p14="http://schemas.microsoft.com/office/powerpoint/2010/main" val="41021607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https://www.visualstudio.com/en-us/news/releasenotes/vs2017-relnotes </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6/11/2021 11:32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83</a:t>
            </a:fld>
            <a:endParaRPr lang="en-US" dirty="0"/>
          </a:p>
        </p:txBody>
      </p:sp>
    </p:spTree>
    <p:extLst>
      <p:ext uri="{BB962C8B-B14F-4D97-AF65-F5344CB8AC3E}">
        <p14:creationId xmlns:p14="http://schemas.microsoft.com/office/powerpoint/2010/main" val="35323725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event name)">
    <p:bg bwMode="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6060096"/>
      </p:ext>
    </p:extLst>
  </p:cSld>
  <p:clrMapOvr>
    <a:masterClrMapping/>
  </p:clrMapOvr>
  <p:transition>
    <p:fade/>
  </p:transition>
  <p:extLst>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7315199" cy="1181862"/>
          </a:xfrm>
          <a:noFill/>
        </p:spPr>
        <p:txBody>
          <a:bodyPr wrap="square"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pic>
        <p:nvPicPr>
          <p:cNvPr id="4" name="Picture 3"/>
          <p:cNvPicPr>
            <a:picLocks noChangeAspect="1"/>
          </p:cNvPicPr>
          <p:nvPr userDrawn="1"/>
        </p:nvPicPr>
        <p:blipFill>
          <a:blip r:embed="rId2"/>
          <a:stretch>
            <a:fillRect/>
          </a:stretch>
        </p:blipFill>
        <p:spPr>
          <a:xfrm>
            <a:off x="635" y="3410196"/>
            <a:ext cx="12435840" cy="3104213"/>
          </a:xfrm>
          <a:prstGeom prst="rect">
            <a:avLst/>
          </a:prstGeom>
        </p:spPr>
      </p:pic>
    </p:spTree>
    <p:extLst>
      <p:ext uri="{BB962C8B-B14F-4D97-AF65-F5344CB8AC3E}">
        <p14:creationId xmlns:p14="http://schemas.microsoft.com/office/powerpoint/2010/main" val="34734565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55121933"/>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1962210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3072531"/>
            <a:ext cx="5486399" cy="849463"/>
          </a:xfrm>
        </p:spPr>
        <p:txBody>
          <a:bodyPr anchor="ctr">
            <a:spAutoFit/>
          </a:bodyPr>
          <a:lstStyle>
            <a:lvl1pPr>
              <a:defRPr sz="48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4139151898"/>
      </p:ext>
    </p:extLst>
  </p:cSld>
  <p:clrMapOvr>
    <a:masterClrMapping/>
  </p:clrMapOvr>
  <p:transition>
    <p:fade/>
  </p:transition>
  <p:extLst>
    <p:ext uri="{DCECCB84-F9BA-43D5-87BE-67443E8EF086}">
      <p15:sldGuideLst xmlns:p15="http://schemas.microsoft.com/office/powerpoint/2012/main">
        <p15:guide id="1" pos="3917"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441315" y="0"/>
            <a:ext cx="6995160" cy="6995160"/>
          </a:xfrm>
          <a:prstGeom prst="rect">
            <a:avLst/>
          </a:prstGeom>
        </p:spPr>
      </p:pic>
    </p:spTree>
    <p:extLst>
      <p:ext uri="{BB962C8B-B14F-4D97-AF65-F5344CB8AC3E}">
        <p14:creationId xmlns:p14="http://schemas.microsoft.com/office/powerpoint/2010/main" val="1522061137"/>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0467472"/>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81466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1622106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2"/>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68308" y="479425"/>
            <a:ext cx="1448129" cy="310896"/>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8953954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8566149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 ANIMATED">
    <p:bg>
      <p:bgPr>
        <a:solidFill>
          <a:schemeClr val="bg2"/>
        </a:solidFill>
        <a:effectLst/>
      </p:bgPr>
    </p:bg>
    <p:spTree>
      <p:nvGrpSpPr>
        <p:cNvPr id="1" name=""/>
        <p:cNvGrpSpPr/>
        <p:nvPr/>
      </p:nvGrpSpPr>
      <p:grpSpPr>
        <a:xfrm>
          <a:off x="0" y="0"/>
          <a:ext cx="0" cy="0"/>
          <a:chOff x="0" y="0"/>
          <a:chExt cx="0" cy="0"/>
        </a:xfrm>
      </p:grpSpPr>
      <p:sp>
        <p:nvSpPr>
          <p:cNvPr id="19" name="Rectangle 5"/>
          <p:cNvSpPr>
            <a:spLocks noChangeArrowheads="1"/>
          </p:cNvSpPr>
          <p:nvPr userDrawn="1"/>
        </p:nvSpPr>
        <p:spPr bwMode="auto">
          <a:xfrm>
            <a:off x="3175" y="4395788"/>
            <a:ext cx="12433300" cy="2601913"/>
          </a:xfrm>
          <a:prstGeom prst="rect">
            <a:avLst/>
          </a:prstGeom>
          <a:solidFill>
            <a:srgbClr val="4DA0E2"/>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latin typeface="Segoe UI"/>
            </a:endParaRPr>
          </a:p>
        </p:txBody>
      </p:sp>
      <p:sp>
        <p:nvSpPr>
          <p:cNvPr id="20" name="Rectangle 7"/>
          <p:cNvSpPr>
            <a:spLocks noChangeArrowheads="1"/>
          </p:cNvSpPr>
          <p:nvPr userDrawn="1"/>
        </p:nvSpPr>
        <p:spPr bwMode="auto">
          <a:xfrm>
            <a:off x="0" y="5843588"/>
            <a:ext cx="12433301" cy="1154113"/>
          </a:xfrm>
          <a:prstGeom prst="rect">
            <a:avLst/>
          </a:prstGeom>
          <a:solidFill>
            <a:srgbClr val="00188F"/>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latin typeface="Segoe UI"/>
            </a:endParaRPr>
          </a:p>
        </p:txBody>
      </p:sp>
      <p:sp>
        <p:nvSpPr>
          <p:cNvPr id="21" name="Rectangle 8"/>
          <p:cNvSpPr>
            <a:spLocks noChangeArrowheads="1"/>
          </p:cNvSpPr>
          <p:nvPr userDrawn="1"/>
        </p:nvSpPr>
        <p:spPr bwMode="auto">
          <a:xfrm>
            <a:off x="3175" y="3409950"/>
            <a:ext cx="12430127" cy="282575"/>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latin typeface="Segoe UI"/>
            </a:endParaRPr>
          </a:p>
        </p:txBody>
      </p:sp>
      <p:sp>
        <p:nvSpPr>
          <p:cNvPr id="22" name="Rectangle 21"/>
          <p:cNvSpPr/>
          <p:nvPr userDrawn="1"/>
        </p:nvSpPr>
        <p:spPr bwMode="white">
          <a:xfrm>
            <a:off x="0" y="-318"/>
            <a:ext cx="12435840" cy="6995160"/>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Rectangle 6"/>
          <p:cNvSpPr>
            <a:spLocks noChangeArrowheads="1"/>
          </p:cNvSpPr>
          <p:nvPr userDrawn="1"/>
        </p:nvSpPr>
        <p:spPr bwMode="auto">
          <a:xfrm>
            <a:off x="3175" y="4395788"/>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latin typeface="Segoe UI"/>
            </a:endParaRPr>
          </a:p>
        </p:txBody>
      </p:sp>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4412867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2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9"/>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2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22"/>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4.96142E-6 L -4.34261E-6 4.9614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2.42851E-6 L -3.02783E-6 2.42851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9" grpId="0"/>
      <p:bldP spid="9" grpId="1"/>
      <p:bldP spid="9" grpId="2"/>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bldP spid="5" grpId="2"/>
    </p:bld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48530" y="1743775"/>
            <a:ext cx="10726460" cy="2909528"/>
          </a:xfrm>
        </p:spPr>
        <p:txBody>
          <a:bodyPr anchor="b"/>
          <a:lstStyle>
            <a:lvl1pPr>
              <a:defRPr sz="6119"/>
            </a:lvl1pPr>
          </a:lstStyle>
          <a:p>
            <a:r>
              <a:rPr lang="en-US"/>
              <a:t>Click to edit Master title style</a:t>
            </a:r>
          </a:p>
        </p:txBody>
      </p:sp>
      <p:sp>
        <p:nvSpPr>
          <p:cNvPr id="3" name="Text Placeholder 2"/>
          <p:cNvSpPr>
            <a:spLocks noGrp="1"/>
          </p:cNvSpPr>
          <p:nvPr>
            <p:ph type="body" idx="1"/>
          </p:nvPr>
        </p:nvSpPr>
        <p:spPr>
          <a:xfrm>
            <a:off x="848530" y="4680828"/>
            <a:ext cx="10726460" cy="1530052"/>
          </a:xfrm>
        </p:spPr>
        <p:txBody>
          <a:bodyPr/>
          <a:lstStyle>
            <a:lvl1pPr marL="0" indent="0">
              <a:buNone/>
              <a:defRPr sz="2448">
                <a:solidFill>
                  <a:schemeClr val="tx1">
                    <a:tint val="75000"/>
                  </a:schemeClr>
                </a:solidFill>
              </a:defRPr>
            </a:lvl1pPr>
            <a:lvl2pPr marL="466298" indent="0">
              <a:buNone/>
              <a:defRPr sz="2040">
                <a:solidFill>
                  <a:schemeClr val="tx1">
                    <a:tint val="75000"/>
                  </a:schemeClr>
                </a:solidFill>
              </a:defRPr>
            </a:lvl2pPr>
            <a:lvl3pPr marL="932597" indent="0">
              <a:buNone/>
              <a:defRPr sz="1836">
                <a:solidFill>
                  <a:schemeClr val="tx1">
                    <a:tint val="75000"/>
                  </a:schemeClr>
                </a:solidFill>
              </a:defRPr>
            </a:lvl3pPr>
            <a:lvl4pPr marL="1398895" indent="0">
              <a:buNone/>
              <a:defRPr sz="1632">
                <a:solidFill>
                  <a:schemeClr val="tx1">
                    <a:tint val="75000"/>
                  </a:schemeClr>
                </a:solidFill>
              </a:defRPr>
            </a:lvl4pPr>
            <a:lvl5pPr marL="1865193" indent="0">
              <a:buNone/>
              <a:defRPr sz="1632">
                <a:solidFill>
                  <a:schemeClr val="tx1">
                    <a:tint val="75000"/>
                  </a:schemeClr>
                </a:solidFill>
              </a:defRPr>
            </a:lvl5pPr>
            <a:lvl6pPr marL="2331491" indent="0">
              <a:buNone/>
              <a:defRPr sz="1632">
                <a:solidFill>
                  <a:schemeClr val="tx1">
                    <a:tint val="75000"/>
                  </a:schemeClr>
                </a:solidFill>
              </a:defRPr>
            </a:lvl6pPr>
            <a:lvl7pPr marL="2797790" indent="0">
              <a:buNone/>
              <a:defRPr sz="1632">
                <a:solidFill>
                  <a:schemeClr val="tx1">
                    <a:tint val="75000"/>
                  </a:schemeClr>
                </a:solidFill>
              </a:defRPr>
            </a:lvl7pPr>
            <a:lvl8pPr marL="3264088" indent="0">
              <a:buNone/>
              <a:defRPr sz="1632">
                <a:solidFill>
                  <a:schemeClr val="tx1">
                    <a:tint val="75000"/>
                  </a:schemeClr>
                </a:solidFill>
              </a:defRPr>
            </a:lvl8pPr>
            <a:lvl9pPr marL="3730386" indent="0">
              <a:buNone/>
              <a:defRPr sz="1632">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116A67F-BA11-4C27-8FA0-1F37C3C903EE}" type="datetimeFigureOut">
              <a:rPr lang="en-US" smtClean="0"/>
              <a:t>6/11/2021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9DA5B67-7D30-42C5-96B7-472DF3079468}" type="slidenum">
              <a:rPr lang="en-US" smtClean="0"/>
              <a:t>‹#›</a:t>
            </a:fld>
            <a:endParaRPr lang="en-US"/>
          </a:p>
        </p:txBody>
      </p:sp>
    </p:spTree>
    <p:extLst>
      <p:ext uri="{BB962C8B-B14F-4D97-AF65-F5344CB8AC3E}">
        <p14:creationId xmlns:p14="http://schemas.microsoft.com/office/powerpoint/2010/main" val="125856094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p>
        </p:txBody>
      </p:sp>
      <p:sp>
        <p:nvSpPr>
          <p:cNvPr id="3" name="Subtitle 2"/>
          <p:cNvSpPr>
            <a:spLocks noGrp="1"/>
          </p:cNvSpPr>
          <p:nvPr>
            <p:ph type="subTitle" idx="1"/>
          </p:nvPr>
        </p:nvSpPr>
        <p:spPr>
          <a:xfrm>
            <a:off x="1554560" y="3673745"/>
            <a:ext cx="9327356" cy="1688724"/>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
        <p:nvSpPr>
          <p:cNvPr id="4" name="Date Placeholder 3"/>
          <p:cNvSpPr>
            <a:spLocks noGrp="1"/>
          </p:cNvSpPr>
          <p:nvPr>
            <p:ph type="dt" sz="half" idx="10"/>
          </p:nvPr>
        </p:nvSpPr>
        <p:spPr/>
        <p:txBody>
          <a:bodyPr/>
          <a:lstStyle/>
          <a:p>
            <a:fld id="{C116A67F-BA11-4C27-8FA0-1F37C3C903EE}" type="datetimeFigureOut">
              <a:rPr lang="en-US" smtClean="0"/>
              <a:t>6/11/2021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9DA5B67-7D30-42C5-96B7-472DF3079468}" type="slidenum">
              <a:rPr lang="en-US" smtClean="0"/>
              <a:t>‹#›</a:t>
            </a:fld>
            <a:endParaRPr lang="en-US"/>
          </a:p>
        </p:txBody>
      </p:sp>
    </p:spTree>
    <p:extLst>
      <p:ext uri="{BB962C8B-B14F-4D97-AF65-F5344CB8AC3E}">
        <p14:creationId xmlns:p14="http://schemas.microsoft.com/office/powerpoint/2010/main" val="268694275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 Dark Gray">
    <p:spTree>
      <p:nvGrpSpPr>
        <p:cNvPr id="1" name=""/>
        <p:cNvGrpSpPr/>
        <p:nvPr/>
      </p:nvGrpSpPr>
      <p:grpSpPr>
        <a:xfrm>
          <a:off x="0" y="0"/>
          <a:ext cx="0" cy="0"/>
          <a:chOff x="0" y="0"/>
          <a:chExt cx="0" cy="0"/>
        </a:xfrm>
      </p:grpSpPr>
      <p:sp>
        <p:nvSpPr>
          <p:cNvPr id="2" name="TextBox 1"/>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Tree>
    <p:extLst>
      <p:ext uri="{BB962C8B-B14F-4D97-AF65-F5344CB8AC3E}">
        <p14:creationId xmlns:p14="http://schemas.microsoft.com/office/powerpoint/2010/main" val="145430160"/>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fidentiality Slide">
    <p:bg bwMode="gray">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2812501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0207206"/>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06765978"/>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85001215"/>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61312122"/>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84531496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7315200"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3954463"/>
            <a:ext cx="7315200" cy="738664"/>
          </a:xfrm>
          <a:noFill/>
        </p:spPr>
        <p:txBody>
          <a:bodyPr wrap="square"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stretch>
            <a:fillRect/>
          </a:stretch>
        </p:blipFill>
        <p:spPr>
          <a:xfrm>
            <a:off x="7757448" y="304193"/>
            <a:ext cx="4409440" cy="6400800"/>
          </a:xfrm>
          <a:prstGeom prst="rect">
            <a:avLst/>
          </a:prstGeom>
        </p:spPr>
      </p:pic>
    </p:spTree>
    <p:extLst>
      <p:ext uri="{BB962C8B-B14F-4D97-AF65-F5344CB8AC3E}">
        <p14:creationId xmlns:p14="http://schemas.microsoft.com/office/powerpoint/2010/main" val="25061958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1.e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theme" Target="../theme/theme2.xml"/><Relationship Id="rId1"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23"/>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2750317772"/>
      </p:ext>
    </p:extLst>
  </p:cSld>
  <p:clrMap bg1="lt1" tx1="dk1" bg2="lt2" tx2="dk2" accent1="accent1" accent2="accent2" accent3="accent3" accent4="accent4" accent5="accent5" accent6="accent6" hlink="hlink" folHlink="folHlink"/>
  <p:sldLayoutIdLst>
    <p:sldLayoutId id="2147484469" r:id="rId1"/>
    <p:sldLayoutId id="2147484388" r:id="rId2"/>
    <p:sldLayoutId id="2147484471" r:id="rId3"/>
    <p:sldLayoutId id="2147484390" r:id="rId4"/>
    <p:sldLayoutId id="2147484392" r:id="rId5"/>
    <p:sldLayoutId id="2147484394" r:id="rId6"/>
    <p:sldLayoutId id="2147484396" r:id="rId7"/>
    <p:sldLayoutId id="2147484397" r:id="rId8"/>
    <p:sldLayoutId id="2147484398" r:id="rId9"/>
    <p:sldLayoutId id="2147484399" r:id="rId10"/>
    <p:sldLayoutId id="2147484400" r:id="rId11"/>
    <p:sldLayoutId id="2147484401" r:id="rId12"/>
    <p:sldLayoutId id="2147484403" r:id="rId13"/>
    <p:sldLayoutId id="2147484464" r:id="rId14"/>
    <p:sldLayoutId id="2147484404" r:id="rId15"/>
    <p:sldLayoutId id="2147484405" r:id="rId16"/>
    <p:sldLayoutId id="2147484407" r:id="rId17"/>
    <p:sldLayoutId id="2147484409" r:id="rId18"/>
    <p:sldLayoutId id="2147484410" r:id="rId19"/>
    <p:sldLayoutId id="2147484480" r:id="rId20"/>
    <p:sldLayoutId id="2147484481" r:id="rId21"/>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9" name="Picture 18"/>
          <p:cNvPicPr>
            <a:picLocks noChangeAspect="1"/>
          </p:cNvPicPr>
          <p:nvPr userDrawn="1"/>
        </p:nvPicPr>
        <p:blipFill>
          <a:blip r:embed="rId3"/>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3636932969"/>
      </p:ext>
    </p:extLst>
  </p:cSld>
  <p:clrMap bg1="dk1" tx1="lt1" bg2="dk2" tx2="lt2" accent1="accent1" accent2="accent2" accent3="accent3" accent4="accent4" accent5="accent5" accent6="accent6" hlink="hlink" folHlink="folHlink"/>
  <p:sldLayoutIdLst>
    <p:sldLayoutId id="2147484479" r:id="rId1"/>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84200" marR="0" indent="-2413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hyperlink" Target="https://github.com/code-cracker" TargetMode="External"/><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hyperlink" Target="http://www.sonarlint.org/visualstudio/index.html" TargetMode="External"/><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hyperlink" Target="https://dotnet-security-guard.github.io/" TargetMode="External"/><Relationship Id="rId2" Type="http://schemas.openxmlformats.org/officeDocument/2006/relationships/hyperlink" Target="https://github.com/Wintellect/Wintellect.Analyzers" TargetMode="Externa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34.svg"/><Relationship Id="rId3" Type="http://schemas.openxmlformats.org/officeDocument/2006/relationships/image" Target="../media/image24.svg"/><Relationship Id="rId7" Type="http://schemas.openxmlformats.org/officeDocument/2006/relationships/image" Target="../media/image28.svg"/><Relationship Id="rId12" Type="http://schemas.openxmlformats.org/officeDocument/2006/relationships/image" Target="../media/image33.png"/><Relationship Id="rId2" Type="http://schemas.openxmlformats.org/officeDocument/2006/relationships/image" Target="../media/image23.png"/><Relationship Id="rId1" Type="http://schemas.openxmlformats.org/officeDocument/2006/relationships/slideLayout" Target="../slideLayouts/slideLayout21.xml"/><Relationship Id="rId6" Type="http://schemas.openxmlformats.org/officeDocument/2006/relationships/image" Target="../media/image27.png"/><Relationship Id="rId11" Type="http://schemas.openxmlformats.org/officeDocument/2006/relationships/image" Target="../media/image32.svg"/><Relationship Id="rId5" Type="http://schemas.openxmlformats.org/officeDocument/2006/relationships/image" Target="../media/image26.sv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sv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14.xml"/><Relationship Id="rId4" Type="http://schemas.openxmlformats.org/officeDocument/2006/relationships/image" Target="../media/image10.sv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NULL"/><Relationship Id="rId2" Type="http://schemas.microsoft.com/office/2014/relationships/chartEx" Target="../charts/chartEx1.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NULL"/><Relationship Id="rId2" Type="http://schemas.microsoft.com/office/2014/relationships/chartEx" Target="../charts/chartEx2.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NULL"/><Relationship Id="rId2" Type="http://schemas.microsoft.com/office/2014/relationships/chartEx" Target="../charts/chartEx3.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0.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Layout" Target="../slideLayouts/slideLayout20.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2" Type="http://schemas.openxmlformats.org/officeDocument/2006/relationships/hyperlink" Target="https://msdn.microsoft.com/en-us/library/microsoft.aspnet.signalr.client.hubconnection.dispose" TargetMode="External"/><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41.png"/><Relationship Id="rId1" Type="http://schemas.openxmlformats.org/officeDocument/2006/relationships/slideLayout" Target="../slideLayouts/slideLayout20.xml"/><Relationship Id="rId5" Type="http://schemas.openxmlformats.org/officeDocument/2006/relationships/image" Target="../media/image44.svg"/><Relationship Id="rId4" Type="http://schemas.openxmlformats.org/officeDocument/2006/relationships/image" Target="../media/image43.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image" Target="../media/image46.png"/></Relationships>
</file>

<file path=ppt/slides/_rels/slide8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openxmlformats.org/officeDocument/2006/relationships/image" Target="../media/image46.png"/></Relationships>
</file>

<file path=ppt/slides/_rels/slide8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openxmlformats.org/officeDocument/2006/relationships/image" Target="../media/image46.png"/></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701" y="2125678"/>
            <a:ext cx="12435705" cy="1828786"/>
          </a:xfrm>
        </p:spPr>
        <p:txBody>
          <a:bodyPr/>
          <a:lstStyle/>
          <a:p>
            <a:r>
              <a:rPr lang="en-US" sz="4800" dirty="0"/>
              <a:t>Roslyn Analyzers and Real World Code</a:t>
            </a:r>
            <a:br>
              <a:rPr lang="en-US" sz="4800" dirty="0"/>
            </a:br>
            <a:r>
              <a:rPr lang="en-US" sz="3200" i="1" dirty="0"/>
              <a:t>clones and disposing and oh my…</a:t>
            </a:r>
            <a:endParaRPr lang="en-US" sz="4800" i="1" dirty="0"/>
          </a:p>
        </p:txBody>
      </p:sp>
      <p:sp>
        <p:nvSpPr>
          <p:cNvPr id="5" name="Text Placeholder 4"/>
          <p:cNvSpPr>
            <a:spLocks noGrp="1"/>
          </p:cNvSpPr>
          <p:nvPr>
            <p:ph type="body" sz="quarter" idx="12"/>
          </p:nvPr>
        </p:nvSpPr>
        <p:spPr>
          <a:xfrm>
            <a:off x="3932647" y="5691798"/>
            <a:ext cx="8503828" cy="1828007"/>
          </a:xfrm>
        </p:spPr>
        <p:txBody>
          <a:bodyPr/>
          <a:lstStyle/>
          <a:p>
            <a:pPr algn="r"/>
            <a:r>
              <a:rPr lang="en-US" sz="2400" dirty="0"/>
              <a:t>Joe Healy – Microsoft – Tampa, FL</a:t>
            </a:r>
          </a:p>
          <a:p>
            <a:pPr algn="r"/>
            <a:r>
              <a:rPr lang="en-US" sz="2400" dirty="0"/>
              <a:t>Cloud Solution Architect</a:t>
            </a:r>
          </a:p>
          <a:p>
            <a:pPr algn="r"/>
            <a:r>
              <a:rPr lang="en-US" sz="2400" dirty="0"/>
              <a:t>jhealy@microsoft.com</a:t>
            </a:r>
          </a:p>
        </p:txBody>
      </p:sp>
    </p:spTree>
    <p:extLst>
      <p:ext uri="{BB962C8B-B14F-4D97-AF65-F5344CB8AC3E}">
        <p14:creationId xmlns:p14="http://schemas.microsoft.com/office/powerpoint/2010/main" val="2777298460"/>
      </p:ext>
    </p:extLst>
  </p:cSld>
  <p:clrMapOvr>
    <a:masterClrMapping/>
  </p:clrMapOvr>
  <p:transition spd="slow">
    <p:push/>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74638" y="1212850"/>
            <a:ext cx="11887200" cy="738664"/>
          </a:xfrm>
        </p:spPr>
        <p:txBody>
          <a:bodyPr/>
          <a:lstStyle/>
          <a:p>
            <a:r>
              <a:rPr lang="en-US" dirty="0"/>
              <a:t>22 clones, 13 files – some clones inside the same file</a:t>
            </a:r>
          </a:p>
        </p:txBody>
      </p:sp>
      <p:sp>
        <p:nvSpPr>
          <p:cNvPr id="2" name="Title 1"/>
          <p:cNvSpPr>
            <a:spLocks noGrp="1"/>
          </p:cNvSpPr>
          <p:nvPr>
            <p:ph type="title"/>
          </p:nvPr>
        </p:nvSpPr>
        <p:spPr/>
        <p:txBody>
          <a:bodyPr/>
          <a:lstStyle/>
          <a:p>
            <a:r>
              <a:rPr lang="en-US" dirty="0" err="1"/>
              <a:t>CultureInfo</a:t>
            </a:r>
            <a:endParaRPr lang="en-US" dirty="0"/>
          </a:p>
        </p:txBody>
      </p:sp>
      <p:sp>
        <p:nvSpPr>
          <p:cNvPr id="4" name="TextBox 3"/>
          <p:cNvSpPr txBox="1"/>
          <p:nvPr/>
        </p:nvSpPr>
        <p:spPr>
          <a:xfrm>
            <a:off x="1463409" y="2217116"/>
            <a:ext cx="7378943" cy="4401205"/>
          </a:xfrm>
          <a:prstGeom prst="rect">
            <a:avLst/>
          </a:prstGeom>
          <a:solidFill>
            <a:schemeClr val="bg1"/>
          </a:solidFill>
          <a:ln w="25400">
            <a:solidFill>
              <a:schemeClr val="tx1"/>
            </a:solidFill>
          </a:ln>
        </p:spPr>
        <p:txBody>
          <a:bodyPr wrap="none" rtlCol="0">
            <a:spAutoFit/>
          </a:bodyPr>
          <a:lstStyle/>
          <a:p>
            <a:r>
              <a:rPr lang="en-US" sz="2000" b="1" dirty="0">
                <a:latin typeface="Consolas" panose="020B0609020204030204" pitchFamily="49" charset="0"/>
              </a:rPr>
              <a:t>string[] languages = </a:t>
            </a:r>
            <a:r>
              <a:rPr lang="en-US" sz="2000" b="1" dirty="0" err="1">
                <a:latin typeface="Consolas" panose="020B0609020204030204" pitchFamily="49" charset="0"/>
              </a:rPr>
              <a:t>Request.UserLanguages</a:t>
            </a:r>
            <a:r>
              <a:rPr lang="en-US" sz="2000" b="1" dirty="0">
                <a:latin typeface="Consolas" panose="020B0609020204030204" pitchFamily="49" charset="0"/>
              </a:rPr>
              <a:t>;</a:t>
            </a:r>
          </a:p>
          <a:p>
            <a:r>
              <a:rPr lang="en-US" sz="2000" b="1" dirty="0">
                <a:latin typeface="Consolas" panose="020B0609020204030204" pitchFamily="49" charset="0"/>
              </a:rPr>
              <a:t>if (</a:t>
            </a:r>
            <a:r>
              <a:rPr lang="en-US" sz="2000" b="1" dirty="0" err="1">
                <a:latin typeface="Consolas" panose="020B0609020204030204" pitchFamily="49" charset="0"/>
              </a:rPr>
              <a:t>languages.Count</a:t>
            </a:r>
            <a:r>
              <a:rPr lang="en-US" sz="2000" b="1" dirty="0">
                <a:latin typeface="Consolas" panose="020B0609020204030204" pitchFamily="49" charset="0"/>
              </a:rPr>
              <a:t>() &gt; 0)</a:t>
            </a:r>
          </a:p>
          <a:p>
            <a:r>
              <a:rPr lang="en-US" sz="2000" b="1" dirty="0">
                <a:latin typeface="Consolas" panose="020B0609020204030204" pitchFamily="49" charset="0"/>
              </a:rPr>
              <a:t>{</a:t>
            </a:r>
          </a:p>
          <a:p>
            <a:r>
              <a:rPr lang="en-US" sz="2000" b="1" dirty="0">
                <a:latin typeface="Consolas" panose="020B0609020204030204" pitchFamily="49" charset="0"/>
              </a:rPr>
              <a:t>    try</a:t>
            </a:r>
          </a:p>
          <a:p>
            <a:r>
              <a:rPr lang="en-US" sz="2000" b="1" dirty="0">
                <a:latin typeface="Consolas" panose="020B0609020204030204" pitchFamily="49" charset="0"/>
              </a:rPr>
              <a:t>    {</a:t>
            </a:r>
          </a:p>
          <a:p>
            <a:r>
              <a:rPr lang="en-US" sz="2000" b="1" dirty="0">
                <a:latin typeface="Consolas" panose="020B0609020204030204" pitchFamily="49" charset="0"/>
              </a:rPr>
              <a:t>        </a:t>
            </a:r>
            <a:r>
              <a:rPr lang="en-US" sz="2000" b="1" dirty="0" err="1">
                <a:latin typeface="Consolas" panose="020B0609020204030204" pitchFamily="49" charset="0"/>
              </a:rPr>
              <a:t>cultreInfo</a:t>
            </a:r>
            <a:r>
              <a:rPr lang="en-US" sz="2000" b="1" dirty="0">
                <a:latin typeface="Consolas" panose="020B0609020204030204" pitchFamily="49" charset="0"/>
              </a:rPr>
              <a:t> = new </a:t>
            </a:r>
            <a:r>
              <a:rPr lang="en-US" sz="2000" b="1" dirty="0" err="1">
                <a:latin typeface="Consolas" panose="020B0609020204030204" pitchFamily="49" charset="0"/>
              </a:rPr>
              <a:t>CultureInfo</a:t>
            </a:r>
            <a:r>
              <a:rPr lang="en-US" sz="2000" b="1" dirty="0">
                <a:latin typeface="Consolas" panose="020B0609020204030204" pitchFamily="49" charset="0"/>
              </a:rPr>
              <a:t>(languages[0]);</a:t>
            </a:r>
          </a:p>
          <a:p>
            <a:r>
              <a:rPr lang="en-US" sz="2000" b="1" dirty="0">
                <a:latin typeface="Consolas" panose="020B0609020204030204" pitchFamily="49" charset="0"/>
              </a:rPr>
              <a:t>    }</a:t>
            </a:r>
          </a:p>
          <a:p>
            <a:r>
              <a:rPr lang="en-US" sz="2000" b="1" dirty="0">
                <a:latin typeface="Consolas" panose="020B0609020204030204" pitchFamily="49" charset="0"/>
              </a:rPr>
              <a:t>    catch (</a:t>
            </a:r>
            <a:r>
              <a:rPr lang="en-US" sz="2000" b="1" dirty="0" err="1">
                <a:latin typeface="Consolas" panose="020B0609020204030204" pitchFamily="49" charset="0"/>
              </a:rPr>
              <a:t>CultureNotFoundException</a:t>
            </a:r>
            <a:r>
              <a:rPr lang="en-US" sz="2000" b="1" dirty="0">
                <a:latin typeface="Consolas" panose="020B0609020204030204" pitchFamily="49" charset="0"/>
              </a:rPr>
              <a:t>)</a:t>
            </a:r>
          </a:p>
          <a:p>
            <a:r>
              <a:rPr lang="en-US" sz="2000" b="1" dirty="0">
                <a:latin typeface="Consolas" panose="020B0609020204030204" pitchFamily="49" charset="0"/>
              </a:rPr>
              <a:t>    {</a:t>
            </a:r>
          </a:p>
          <a:p>
            <a:r>
              <a:rPr lang="en-US" sz="2000" b="1" dirty="0">
                <a:latin typeface="Consolas" panose="020B0609020204030204" pitchFamily="49" charset="0"/>
              </a:rPr>
              <a:t>        </a:t>
            </a:r>
            <a:r>
              <a:rPr lang="en-US" sz="2000" b="1" dirty="0" err="1">
                <a:latin typeface="Consolas" panose="020B0609020204030204" pitchFamily="49" charset="0"/>
              </a:rPr>
              <a:t>cultreInfo</a:t>
            </a:r>
            <a:r>
              <a:rPr lang="en-US" sz="2000" b="1" dirty="0">
                <a:latin typeface="Consolas" panose="020B0609020204030204" pitchFamily="49" charset="0"/>
              </a:rPr>
              <a:t> = </a:t>
            </a:r>
            <a:r>
              <a:rPr lang="en-US" sz="2000" b="1" dirty="0" err="1">
                <a:latin typeface="Consolas" panose="020B0609020204030204" pitchFamily="49" charset="0"/>
              </a:rPr>
              <a:t>CultureInfo.InvariantCulture</a:t>
            </a:r>
            <a:r>
              <a:rPr lang="en-US" sz="2000" b="1" dirty="0">
                <a:latin typeface="Consolas" panose="020B0609020204030204" pitchFamily="49" charset="0"/>
              </a:rPr>
              <a:t>;</a:t>
            </a:r>
          </a:p>
          <a:p>
            <a:r>
              <a:rPr lang="en-US" sz="2000" b="1" dirty="0">
                <a:latin typeface="Consolas" panose="020B0609020204030204" pitchFamily="49" charset="0"/>
              </a:rPr>
              <a:t>    }</a:t>
            </a:r>
          </a:p>
          <a:p>
            <a:r>
              <a:rPr lang="en-US" sz="2000" b="1" dirty="0">
                <a:latin typeface="Consolas" panose="020B0609020204030204" pitchFamily="49" charset="0"/>
              </a:rPr>
              <a:t>}</a:t>
            </a:r>
          </a:p>
          <a:p>
            <a:r>
              <a:rPr lang="en-US" sz="2000" b="1" dirty="0">
                <a:latin typeface="Consolas" panose="020B0609020204030204" pitchFamily="49" charset="0"/>
              </a:rPr>
              <a:t>else</a:t>
            </a:r>
          </a:p>
          <a:p>
            <a:r>
              <a:rPr lang="en-US" sz="2000" b="1" dirty="0">
                <a:latin typeface="Consolas" panose="020B0609020204030204" pitchFamily="49" charset="0"/>
              </a:rPr>
              <a:t>    </a:t>
            </a:r>
            <a:r>
              <a:rPr lang="en-US" sz="2000" b="1" dirty="0" err="1">
                <a:latin typeface="Consolas" panose="020B0609020204030204" pitchFamily="49" charset="0"/>
              </a:rPr>
              <a:t>cultreInfo</a:t>
            </a:r>
            <a:r>
              <a:rPr lang="en-US" sz="2000" b="1" dirty="0">
                <a:latin typeface="Consolas" panose="020B0609020204030204" pitchFamily="49" charset="0"/>
              </a:rPr>
              <a:t> = </a:t>
            </a:r>
            <a:r>
              <a:rPr lang="en-US" sz="2000" b="1" dirty="0" err="1">
                <a:latin typeface="Consolas" panose="020B0609020204030204" pitchFamily="49" charset="0"/>
              </a:rPr>
              <a:t>CultureInfo.InvariantCulture</a:t>
            </a:r>
            <a:r>
              <a:rPr lang="en-US" sz="2000" b="1" dirty="0">
                <a:latin typeface="Consolas" panose="020B0609020204030204" pitchFamily="49" charset="0"/>
              </a:rPr>
              <a:t>;</a:t>
            </a:r>
          </a:p>
        </p:txBody>
      </p:sp>
      <p:sp>
        <p:nvSpPr>
          <p:cNvPr id="3" name="Rectangle 2"/>
          <p:cNvSpPr/>
          <p:nvPr/>
        </p:nvSpPr>
        <p:spPr>
          <a:xfrm>
            <a:off x="10332992" y="6433655"/>
            <a:ext cx="3350597" cy="369332"/>
          </a:xfrm>
          <a:prstGeom prst="rect">
            <a:avLst/>
          </a:prstGeom>
        </p:spPr>
        <p:txBody>
          <a:bodyPr wrap="none">
            <a:spAutoFit/>
          </a:bodyPr>
          <a:lstStyle/>
          <a:p>
            <a:r>
              <a:rPr lang="en-US" b="1" dirty="0">
                <a:latin typeface="Consolas" panose="020B0609020204030204" pitchFamily="49" charset="0"/>
              </a:rPr>
              <a:t>Web &gt; </a:t>
            </a:r>
            <a:r>
              <a:rPr lang="en-US" b="1" dirty="0" err="1">
                <a:latin typeface="Consolas" panose="020B0609020204030204" pitchFamily="49" charset="0"/>
              </a:rPr>
              <a:t>EnumerableProofs.cs</a:t>
            </a:r>
            <a:endParaRPr lang="en-US" dirty="0"/>
          </a:p>
        </p:txBody>
      </p:sp>
    </p:spTree>
    <p:extLst>
      <p:ext uri="{BB962C8B-B14F-4D97-AF65-F5344CB8AC3E}">
        <p14:creationId xmlns:p14="http://schemas.microsoft.com/office/powerpoint/2010/main" val="2508878787"/>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p:txBody>
          <a:bodyPr/>
          <a:lstStyle/>
          <a:p>
            <a:r>
              <a:rPr lang="en-US" dirty="0"/>
              <a:t>7 clones</a:t>
            </a:r>
          </a:p>
        </p:txBody>
      </p:sp>
      <p:sp>
        <p:nvSpPr>
          <p:cNvPr id="2" name="Title 1"/>
          <p:cNvSpPr>
            <a:spLocks noGrp="1"/>
          </p:cNvSpPr>
          <p:nvPr>
            <p:ph type="title"/>
          </p:nvPr>
        </p:nvSpPr>
        <p:spPr/>
        <p:txBody>
          <a:bodyPr/>
          <a:lstStyle/>
          <a:p>
            <a:r>
              <a:rPr lang="en-US" dirty="0" err="1"/>
              <a:t>RadioModel</a:t>
            </a:r>
            <a:endParaRPr lang="en-US" dirty="0"/>
          </a:p>
        </p:txBody>
      </p:sp>
      <p:sp>
        <p:nvSpPr>
          <p:cNvPr id="4" name="TextBox 3"/>
          <p:cNvSpPr txBox="1"/>
          <p:nvPr/>
        </p:nvSpPr>
        <p:spPr>
          <a:xfrm>
            <a:off x="549019" y="2034238"/>
            <a:ext cx="12595115" cy="6740307"/>
          </a:xfrm>
          <a:prstGeom prst="rect">
            <a:avLst/>
          </a:prstGeom>
          <a:solidFill>
            <a:schemeClr val="bg1"/>
          </a:solidFill>
          <a:ln w="25400">
            <a:solidFill>
              <a:schemeClr val="tx1"/>
            </a:solidFill>
          </a:ln>
        </p:spPr>
        <p:txBody>
          <a:bodyPr wrap="none" rtlCol="0">
            <a:spAutoFit/>
          </a:bodyPr>
          <a:lstStyle/>
          <a:p>
            <a:r>
              <a:rPr lang="en-US" b="1" dirty="0" err="1">
                <a:latin typeface="Consolas" panose="020B0609020204030204" pitchFamily="49" charset="0"/>
              </a:rPr>
              <a:t>AdvancedDeviceProgrammingFeaturesList</a:t>
            </a:r>
            <a:r>
              <a:rPr lang="en-US" b="1" dirty="0">
                <a:latin typeface="Consolas" panose="020B0609020204030204" pitchFamily="49" charset="0"/>
              </a:rPr>
              <a:t> = new List&lt;</a:t>
            </a:r>
            <a:r>
              <a:rPr lang="en-US" b="1" dirty="0" err="1">
                <a:latin typeface="Consolas" panose="020B0609020204030204" pitchFamily="49" charset="0"/>
              </a:rPr>
              <a:t>IFeature</a:t>
            </a:r>
            <a:r>
              <a:rPr lang="en-US" b="1" dirty="0">
                <a:latin typeface="Consolas" panose="020B0609020204030204" pitchFamily="49" charset="0"/>
              </a:rPr>
              <a:t>&gt;();</a:t>
            </a:r>
          </a:p>
          <a:p>
            <a:r>
              <a:rPr lang="en-US" b="1" dirty="0" err="1">
                <a:latin typeface="Consolas" panose="020B0609020204030204" pitchFamily="49" charset="0"/>
              </a:rPr>
              <a:t>AdvancedDeviceProgrammingFeaturesList.Add</a:t>
            </a:r>
            <a:r>
              <a:rPr lang="en-US" b="1" dirty="0">
                <a:latin typeface="Consolas" panose="020B0609020204030204" pitchFamily="49" charset="0"/>
              </a:rPr>
              <a:t>(_</a:t>
            </a:r>
            <a:r>
              <a:rPr lang="en-US" b="1" dirty="0" err="1">
                <a:latin typeface="Consolas" panose="020B0609020204030204" pitchFamily="49" charset="0"/>
              </a:rPr>
              <a:t>featuresFactory.CreateSupervisionFeature</a:t>
            </a:r>
            <a:r>
              <a:rPr lang="en-US" b="1" dirty="0">
                <a:latin typeface="Consolas" panose="020B0609020204030204" pitchFamily="49" charset="0"/>
              </a:rPr>
              <a:t>());        </a:t>
            </a:r>
          </a:p>
          <a:p>
            <a:r>
              <a:rPr lang="en-US" b="1" dirty="0" err="1">
                <a:latin typeface="Consolas" panose="020B0609020204030204" pitchFamily="49" charset="0"/>
              </a:rPr>
              <a:t>AdvancedDeviceProgrammingFeaturesList.Add</a:t>
            </a:r>
            <a:r>
              <a:rPr lang="en-US" b="1" dirty="0">
                <a:latin typeface="Consolas" panose="020B0609020204030204" pitchFamily="49" charset="0"/>
              </a:rPr>
              <a:t>(_</a:t>
            </a:r>
            <a:r>
              <a:rPr lang="en-US" b="1" dirty="0" err="1">
                <a:latin typeface="Consolas" panose="020B0609020204030204" pitchFamily="49" charset="0"/>
              </a:rPr>
              <a:t>featuresFactory.CreateLocalProgrammingFeature</a:t>
            </a:r>
            <a:r>
              <a:rPr lang="en-US" b="1" dirty="0">
                <a:latin typeface="Consolas" panose="020B0609020204030204" pitchFamily="49" charset="0"/>
              </a:rPr>
              <a:t>());   </a:t>
            </a:r>
          </a:p>
          <a:p>
            <a:r>
              <a:rPr lang="en-US" b="1" dirty="0" err="1">
                <a:latin typeface="Consolas" panose="020B0609020204030204" pitchFamily="49" charset="0"/>
              </a:rPr>
              <a:t>AdvancedDeviceProgrammingFeaturesList.Add</a:t>
            </a:r>
            <a:r>
              <a:rPr lang="en-US" b="1" dirty="0">
                <a:latin typeface="Consolas" panose="020B0609020204030204" pitchFamily="49" charset="0"/>
              </a:rPr>
              <a:t>(_</a:t>
            </a:r>
            <a:r>
              <a:rPr lang="en-US" b="1" dirty="0" err="1">
                <a:latin typeface="Consolas" panose="020B0609020204030204" pitchFamily="49" charset="0"/>
              </a:rPr>
              <a:t>featuresFactory.CreateOldAlarmTimeFeature</a:t>
            </a:r>
            <a:r>
              <a:rPr lang="en-US" b="1" dirty="0">
                <a:latin typeface="Consolas" panose="020B0609020204030204" pitchFamily="49" charset="0"/>
              </a:rPr>
              <a:t>());       </a:t>
            </a:r>
          </a:p>
          <a:p>
            <a:r>
              <a:rPr lang="en-US" b="1" dirty="0" err="1">
                <a:latin typeface="Consolas" panose="020B0609020204030204" pitchFamily="49" charset="0"/>
              </a:rPr>
              <a:t>AdvancedDeviceProgrammingFeaturesList.Add</a:t>
            </a:r>
            <a:r>
              <a:rPr lang="en-US" b="1" dirty="0">
                <a:latin typeface="Consolas" panose="020B0609020204030204" pitchFamily="49" charset="0"/>
              </a:rPr>
              <a:t>(_</a:t>
            </a:r>
            <a:r>
              <a:rPr lang="en-US" b="1" dirty="0" err="1">
                <a:latin typeface="Consolas" panose="020B0609020204030204" pitchFamily="49" charset="0"/>
              </a:rPr>
              <a:t>featuresFactory.CreateTwoWayVoiceFeature</a:t>
            </a:r>
            <a:r>
              <a:rPr lang="en-US" b="1" dirty="0">
                <a:latin typeface="Consolas" panose="020B0609020204030204" pitchFamily="49" charset="0"/>
              </a:rPr>
              <a:t>());        </a:t>
            </a:r>
          </a:p>
          <a:p>
            <a:r>
              <a:rPr lang="en-US" b="1" dirty="0" err="1">
                <a:latin typeface="Consolas" panose="020B0609020204030204" pitchFamily="49" charset="0"/>
              </a:rPr>
              <a:t>AdvancedDeviceProgrammingFeaturesList.Add</a:t>
            </a:r>
            <a:r>
              <a:rPr lang="en-US" b="1" dirty="0">
                <a:latin typeface="Consolas" panose="020B0609020204030204" pitchFamily="49" charset="0"/>
              </a:rPr>
              <a:t>(_</a:t>
            </a:r>
            <a:r>
              <a:rPr lang="en-US" b="1" dirty="0" err="1">
                <a:latin typeface="Consolas" panose="020B0609020204030204" pitchFamily="49" charset="0"/>
              </a:rPr>
              <a:t>featuresFactory.CreateHighUsagePlanFeature</a:t>
            </a:r>
            <a:r>
              <a:rPr lang="en-US" b="1" dirty="0">
                <a:latin typeface="Consolas" panose="020B0609020204030204" pitchFamily="49" charset="0"/>
              </a:rPr>
              <a:t>());      </a:t>
            </a:r>
          </a:p>
          <a:p>
            <a:r>
              <a:rPr lang="en-US" b="1" dirty="0" err="1">
                <a:latin typeface="Consolas" panose="020B0609020204030204" pitchFamily="49" charset="0"/>
              </a:rPr>
              <a:t>AdvancedDeviceProgrammingFeaturesList.Add</a:t>
            </a:r>
            <a:r>
              <a:rPr lang="en-US" b="1" dirty="0">
                <a:latin typeface="Consolas" panose="020B0609020204030204" pitchFamily="49" charset="0"/>
              </a:rPr>
              <a:t>(_</a:t>
            </a:r>
            <a:r>
              <a:rPr lang="en-US" b="1" dirty="0" err="1">
                <a:latin typeface="Consolas" panose="020B0609020204030204" pitchFamily="49" charset="0"/>
              </a:rPr>
              <a:t>featuresFactory.CreateInternalDeviceFeature</a:t>
            </a:r>
            <a:r>
              <a:rPr lang="en-US" b="1" dirty="0">
                <a:latin typeface="Consolas" panose="020B0609020204030204" pitchFamily="49" charset="0"/>
              </a:rPr>
              <a:t>());     </a:t>
            </a:r>
          </a:p>
          <a:p>
            <a:r>
              <a:rPr lang="en-US" b="1" dirty="0" err="1">
                <a:latin typeface="Consolas" panose="020B0609020204030204" pitchFamily="49" charset="0"/>
              </a:rPr>
              <a:t>AdvancedDeviceProgrammingFeaturesList.Add</a:t>
            </a:r>
            <a:r>
              <a:rPr lang="en-US" b="1" dirty="0">
                <a:latin typeface="Consolas" panose="020B0609020204030204" pitchFamily="49" charset="0"/>
              </a:rPr>
              <a:t>(_featuresFactory.CreateUL864CommercialFireFeature());</a:t>
            </a:r>
          </a:p>
          <a:p>
            <a:r>
              <a:rPr lang="en-US" b="1" dirty="0" err="1">
                <a:latin typeface="Consolas" panose="020B0609020204030204" pitchFamily="49" charset="0"/>
              </a:rPr>
              <a:t>AdvancedDeviceProgrammingFeaturesList.Add</a:t>
            </a:r>
            <a:r>
              <a:rPr lang="en-US" b="1" dirty="0">
                <a:latin typeface="Consolas" panose="020B0609020204030204" pitchFamily="49" charset="0"/>
              </a:rPr>
              <a:t>(_</a:t>
            </a:r>
            <a:r>
              <a:rPr lang="en-US" b="1" dirty="0" err="1">
                <a:latin typeface="Consolas" panose="020B0609020204030204" pitchFamily="49" charset="0"/>
              </a:rPr>
              <a:t>featuresFactory.CreateBellOutConnectFeature</a:t>
            </a:r>
            <a:r>
              <a:rPr lang="en-US" b="1" dirty="0">
                <a:latin typeface="Consolas" panose="020B0609020204030204" pitchFamily="49" charset="0"/>
              </a:rPr>
              <a:t>());     </a:t>
            </a:r>
          </a:p>
          <a:p>
            <a:r>
              <a:rPr lang="en-US" b="1" dirty="0" err="1">
                <a:latin typeface="Consolas" panose="020B0609020204030204" pitchFamily="49" charset="0"/>
              </a:rPr>
              <a:t>dvancedDeviceProgrammingFeaturesList.Add</a:t>
            </a:r>
            <a:r>
              <a:rPr lang="en-US" b="1" dirty="0">
                <a:latin typeface="Consolas" panose="020B0609020204030204" pitchFamily="49" charset="0"/>
              </a:rPr>
              <a:t>(_</a:t>
            </a:r>
            <a:r>
              <a:rPr lang="en-US" b="1" dirty="0" err="1">
                <a:latin typeface="Consolas" panose="020B0609020204030204" pitchFamily="49" charset="0"/>
              </a:rPr>
              <a:t>featuresFactory.CreateDirectWireAddressFeature</a:t>
            </a:r>
            <a:r>
              <a:rPr lang="en-US" b="1" dirty="0">
                <a:latin typeface="Consolas" panose="020B0609020204030204" pitchFamily="49" charset="0"/>
              </a:rPr>
              <a:t>());   </a:t>
            </a:r>
          </a:p>
          <a:p>
            <a:r>
              <a:rPr lang="en-US" b="1" dirty="0" err="1">
                <a:latin typeface="Consolas" panose="020B0609020204030204" pitchFamily="49" charset="0"/>
              </a:rPr>
              <a:t>AdvancedDeviceProgrammingFeaturesList.Add</a:t>
            </a:r>
            <a:r>
              <a:rPr lang="en-US" b="1" dirty="0">
                <a:latin typeface="Consolas" panose="020B0609020204030204" pitchFamily="49" charset="0"/>
              </a:rPr>
              <a:t>(_</a:t>
            </a:r>
            <a:r>
              <a:rPr lang="en-US" b="1" dirty="0" err="1">
                <a:latin typeface="Consolas" panose="020B0609020204030204" pitchFamily="49" charset="0"/>
              </a:rPr>
              <a:t>featuresFactory.CreateFaultRelayFeature</a:t>
            </a:r>
            <a:r>
              <a:rPr lang="en-US" b="1" dirty="0">
                <a:latin typeface="Consolas" panose="020B0609020204030204" pitchFamily="49" charset="0"/>
              </a:rPr>
              <a:t>());          </a:t>
            </a:r>
          </a:p>
          <a:p>
            <a:r>
              <a:rPr lang="en-US" b="1" dirty="0" err="1">
                <a:latin typeface="Consolas" panose="020B0609020204030204" pitchFamily="49" charset="0"/>
              </a:rPr>
              <a:t>AdvancedDeviceProgrammingFeaturesList.Add</a:t>
            </a:r>
            <a:r>
              <a:rPr lang="en-US" b="1" dirty="0">
                <a:latin typeface="Consolas" panose="020B0609020204030204" pitchFamily="49" charset="0"/>
              </a:rPr>
              <a:t>(_</a:t>
            </a:r>
            <a:r>
              <a:rPr lang="en-US" b="1" dirty="0" err="1">
                <a:latin typeface="Consolas" panose="020B0609020204030204" pitchFamily="49" charset="0"/>
              </a:rPr>
              <a:t>featuresFactory.CreateAPLFeature</a:t>
            </a:r>
            <a:r>
              <a:rPr lang="en-US" b="1" dirty="0">
                <a:latin typeface="Consolas" panose="020B0609020204030204" pitchFamily="49" charset="0"/>
              </a:rPr>
              <a:t>());                 </a:t>
            </a:r>
          </a:p>
          <a:p>
            <a:r>
              <a:rPr lang="en-US" b="1" dirty="0" err="1">
                <a:latin typeface="Consolas" panose="020B0609020204030204" pitchFamily="49" charset="0"/>
              </a:rPr>
              <a:t>AdvancedDeviceProgrammingFeaturesList.Add</a:t>
            </a:r>
            <a:r>
              <a:rPr lang="en-US" b="1" dirty="0">
                <a:latin typeface="Consolas" panose="020B0609020204030204" pitchFamily="49" charset="0"/>
              </a:rPr>
              <a:t>(_</a:t>
            </a:r>
            <a:r>
              <a:rPr lang="en-US" b="1" dirty="0" err="1">
                <a:latin typeface="Consolas" panose="020B0609020204030204" pitchFamily="49" charset="0"/>
              </a:rPr>
              <a:t>featuresFactory.CreateCompassOverWirelessFeature</a:t>
            </a:r>
            <a:r>
              <a:rPr lang="en-US" b="1" dirty="0">
                <a:latin typeface="Consolas" panose="020B0609020204030204" pitchFamily="49" charset="0"/>
              </a:rPr>
              <a:t>()); </a:t>
            </a:r>
          </a:p>
          <a:p>
            <a:r>
              <a:rPr lang="en-US" b="1" dirty="0" err="1">
                <a:latin typeface="Consolas" panose="020B0609020204030204" pitchFamily="49" charset="0"/>
              </a:rPr>
              <a:t>AdvancedDeviceProgrammingFeaturesList.Add</a:t>
            </a:r>
            <a:r>
              <a:rPr lang="en-US" b="1" dirty="0">
                <a:latin typeface="Consolas" panose="020B0609020204030204" pitchFamily="49" charset="0"/>
              </a:rPr>
              <a:t>(_</a:t>
            </a:r>
            <a:r>
              <a:rPr lang="en-US" b="1" dirty="0" err="1">
                <a:latin typeface="Consolas" panose="020B0609020204030204" pitchFamily="49" charset="0"/>
              </a:rPr>
              <a:t>featuresFactory.CreateECPAddressFeature</a:t>
            </a:r>
            <a:r>
              <a:rPr lang="en-US" b="1" dirty="0">
                <a:latin typeface="Consolas" panose="020B0609020204030204" pitchFamily="49" charset="0"/>
              </a:rPr>
              <a:t>());          </a:t>
            </a:r>
          </a:p>
          <a:p>
            <a:r>
              <a:rPr lang="en-US" b="1" dirty="0" err="1">
                <a:latin typeface="Consolas" panose="020B0609020204030204" pitchFamily="49" charset="0"/>
              </a:rPr>
              <a:t>AdvancedDeviceProgrammingFeaturesList.Add</a:t>
            </a:r>
            <a:r>
              <a:rPr lang="en-US" b="1" dirty="0">
                <a:latin typeface="Consolas" panose="020B0609020204030204" pitchFamily="49" charset="0"/>
              </a:rPr>
              <a:t>(_</a:t>
            </a:r>
            <a:r>
              <a:rPr lang="en-US" b="1" dirty="0" err="1">
                <a:latin typeface="Consolas" panose="020B0609020204030204" pitchFamily="49" charset="0"/>
              </a:rPr>
              <a:t>featuresFactory.CreateIPConnectionFeature</a:t>
            </a:r>
            <a:r>
              <a:rPr lang="en-US" b="1" dirty="0">
                <a:latin typeface="Consolas" panose="020B0609020204030204" pitchFamily="49" charset="0"/>
              </a:rPr>
              <a:t>());        </a:t>
            </a:r>
          </a:p>
          <a:p>
            <a:r>
              <a:rPr lang="en-US" b="1" dirty="0" err="1">
                <a:latin typeface="Consolas" panose="020B0609020204030204" pitchFamily="49" charset="0"/>
              </a:rPr>
              <a:t>AdvancedDeviceProgrammingFeaturesList.Add</a:t>
            </a:r>
            <a:r>
              <a:rPr lang="en-US" b="1" dirty="0">
                <a:latin typeface="Consolas" panose="020B0609020204030204" pitchFamily="49" charset="0"/>
              </a:rPr>
              <a:t>(_</a:t>
            </a:r>
            <a:r>
              <a:rPr lang="en-US" b="1" dirty="0" err="1">
                <a:latin typeface="Consolas" panose="020B0609020204030204" pitchFamily="49" charset="0"/>
              </a:rPr>
              <a:t>featuresFactory.CreateGSMSupervisionRollOverFeature</a:t>
            </a:r>
            <a:r>
              <a:rPr lang="en-US" b="1" dirty="0">
                <a:latin typeface="Consolas" panose="020B0609020204030204" pitchFamily="49" charset="0"/>
              </a:rPr>
              <a:t>());</a:t>
            </a:r>
          </a:p>
          <a:p>
            <a:r>
              <a:rPr lang="en-US" b="1" dirty="0" err="1">
                <a:latin typeface="Consolas" panose="020B0609020204030204" pitchFamily="49" charset="0"/>
              </a:rPr>
              <a:t>AdvancedDeviceProgrammingFeaturesList.Add</a:t>
            </a:r>
            <a:r>
              <a:rPr lang="en-US" b="1" dirty="0">
                <a:latin typeface="Consolas" panose="020B0609020204030204" pitchFamily="49" charset="0"/>
              </a:rPr>
              <a:t>(_</a:t>
            </a:r>
            <a:r>
              <a:rPr lang="en-US" b="1" dirty="0" err="1">
                <a:latin typeface="Consolas" panose="020B0609020204030204" pitchFamily="49" charset="0"/>
              </a:rPr>
              <a:t>featuresFactory.CreateIcontrolFeature</a:t>
            </a:r>
            <a:r>
              <a:rPr lang="en-US" b="1" dirty="0">
                <a:latin typeface="Consolas" panose="020B0609020204030204" pitchFamily="49" charset="0"/>
              </a:rPr>
              <a:t>());            </a:t>
            </a:r>
          </a:p>
          <a:p>
            <a:r>
              <a:rPr lang="en-US" b="1" dirty="0" err="1">
                <a:latin typeface="Consolas" panose="020B0609020204030204" pitchFamily="49" charset="0"/>
              </a:rPr>
              <a:t>AdvancedDeviceProgrammingFeaturesList.Add</a:t>
            </a:r>
            <a:r>
              <a:rPr lang="en-US" b="1" dirty="0">
                <a:latin typeface="Consolas" panose="020B0609020204030204" pitchFamily="49" charset="0"/>
              </a:rPr>
              <a:t>(_</a:t>
            </a:r>
            <a:r>
              <a:rPr lang="en-US" b="1" dirty="0" err="1">
                <a:latin typeface="Consolas" panose="020B0609020204030204" pitchFamily="49" charset="0"/>
              </a:rPr>
              <a:t>featuresFactory.CreateZonesFeature</a:t>
            </a:r>
            <a:r>
              <a:rPr lang="en-US" b="1" dirty="0">
                <a:latin typeface="Consolas" panose="020B0609020204030204" pitchFamily="49" charset="0"/>
              </a:rPr>
              <a:t>());               </a:t>
            </a:r>
          </a:p>
          <a:p>
            <a:r>
              <a:rPr lang="en-US" b="1" dirty="0" err="1">
                <a:latin typeface="Consolas" panose="020B0609020204030204" pitchFamily="49" charset="0"/>
              </a:rPr>
              <a:t>AdvancedDeviceProgrammingFeaturesList.Add</a:t>
            </a:r>
            <a:r>
              <a:rPr lang="en-US" b="1" dirty="0">
                <a:latin typeface="Consolas" panose="020B0609020204030204" pitchFamily="49" charset="0"/>
              </a:rPr>
              <a:t>(_</a:t>
            </a:r>
            <a:r>
              <a:rPr lang="en-US" b="1" dirty="0" err="1">
                <a:latin typeface="Consolas" panose="020B0609020204030204" pitchFamily="49" charset="0"/>
              </a:rPr>
              <a:t>featuresFactory.CreateRemoteServicesFeature</a:t>
            </a:r>
            <a:r>
              <a:rPr lang="en-US" b="1" dirty="0">
                <a:latin typeface="Consolas" panose="020B0609020204030204" pitchFamily="49" charset="0"/>
              </a:rPr>
              <a:t>());      </a:t>
            </a:r>
          </a:p>
          <a:p>
            <a:r>
              <a:rPr lang="en-US" b="1" dirty="0" err="1">
                <a:latin typeface="Consolas" panose="020B0609020204030204" pitchFamily="49" charset="0"/>
              </a:rPr>
              <a:t>AdvancedDeviceProgrammingFeaturesList.Add</a:t>
            </a:r>
            <a:r>
              <a:rPr lang="en-US" b="1" dirty="0">
                <a:latin typeface="Consolas" panose="020B0609020204030204" pitchFamily="49" charset="0"/>
              </a:rPr>
              <a:t>(_</a:t>
            </a:r>
            <a:r>
              <a:rPr lang="en-US" b="1" dirty="0" err="1">
                <a:latin typeface="Consolas" panose="020B0609020204030204" pitchFamily="49" charset="0"/>
              </a:rPr>
              <a:t>featuresFactory.CreateKeyPadTypeFeature</a:t>
            </a:r>
            <a:r>
              <a:rPr lang="en-US" b="1" dirty="0">
                <a:latin typeface="Consolas" panose="020B0609020204030204" pitchFamily="49" charset="0"/>
              </a:rPr>
              <a:t>());          </a:t>
            </a:r>
          </a:p>
          <a:p>
            <a:r>
              <a:rPr lang="en-US" b="1" dirty="0" err="1">
                <a:latin typeface="Consolas" panose="020B0609020204030204" pitchFamily="49" charset="0"/>
              </a:rPr>
              <a:t>AdvancedDeviceProgrammingFeaturesList.Add</a:t>
            </a:r>
            <a:r>
              <a:rPr lang="en-US" b="1" dirty="0">
                <a:latin typeface="Consolas" panose="020B0609020204030204" pitchFamily="49" charset="0"/>
              </a:rPr>
              <a:t>(_</a:t>
            </a:r>
            <a:r>
              <a:rPr lang="en-US" b="1" dirty="0" err="1">
                <a:latin typeface="Consolas" panose="020B0609020204030204" pitchFamily="49" charset="0"/>
              </a:rPr>
              <a:t>featuresFactory.CreateMultiPartitionFeature</a:t>
            </a:r>
            <a:r>
              <a:rPr lang="en-US" b="1" dirty="0">
                <a:latin typeface="Consolas" panose="020B0609020204030204" pitchFamily="49" charset="0"/>
              </a:rPr>
              <a:t>());      </a:t>
            </a:r>
          </a:p>
          <a:p>
            <a:r>
              <a:rPr lang="en-US" b="1" dirty="0" err="1">
                <a:latin typeface="Consolas" panose="020B0609020204030204" pitchFamily="49" charset="0"/>
              </a:rPr>
              <a:t>AdvancedDeviceProgrammingFeaturesList.Add</a:t>
            </a:r>
            <a:r>
              <a:rPr lang="en-US" b="1" dirty="0">
                <a:latin typeface="Consolas" panose="020B0609020204030204" pitchFamily="49" charset="0"/>
              </a:rPr>
              <a:t>(_</a:t>
            </a:r>
            <a:r>
              <a:rPr lang="en-US" b="1" dirty="0" err="1">
                <a:latin typeface="Consolas" panose="020B0609020204030204" pitchFamily="49" charset="0"/>
              </a:rPr>
              <a:t>featuresFactory.CreateMultiModeFeature</a:t>
            </a:r>
            <a:r>
              <a:rPr lang="en-US" b="1" dirty="0">
                <a:latin typeface="Consolas" panose="020B0609020204030204" pitchFamily="49" charset="0"/>
              </a:rPr>
              <a:t>());           </a:t>
            </a:r>
          </a:p>
          <a:p>
            <a:r>
              <a:rPr lang="en-US" b="1" dirty="0" err="1">
                <a:latin typeface="Consolas" panose="020B0609020204030204" pitchFamily="49" charset="0"/>
              </a:rPr>
              <a:t>AdvancedDeviceProgrammingFeaturesList.Add</a:t>
            </a:r>
            <a:r>
              <a:rPr lang="en-US" b="1" dirty="0">
                <a:latin typeface="Consolas" panose="020B0609020204030204" pitchFamily="49" charset="0"/>
              </a:rPr>
              <a:t>(_</a:t>
            </a:r>
            <a:r>
              <a:rPr lang="en-US" b="1" dirty="0" err="1">
                <a:latin typeface="Consolas" panose="020B0609020204030204" pitchFamily="49" charset="0"/>
              </a:rPr>
              <a:t>featuresFactory.CreateMultiModeAddressFeature</a:t>
            </a:r>
            <a:r>
              <a:rPr lang="en-US" b="1" dirty="0">
                <a:latin typeface="Consolas" panose="020B0609020204030204" pitchFamily="49" charset="0"/>
              </a:rPr>
              <a:t>());    </a:t>
            </a:r>
          </a:p>
          <a:p>
            <a:r>
              <a:rPr lang="en-US" b="1" dirty="0" err="1">
                <a:latin typeface="Consolas" panose="020B0609020204030204" pitchFamily="49" charset="0"/>
              </a:rPr>
              <a:t>AdvancedDeviceProgrammingFeaturesList.Add</a:t>
            </a:r>
            <a:r>
              <a:rPr lang="en-US" b="1" dirty="0">
                <a:latin typeface="Consolas" panose="020B0609020204030204" pitchFamily="49" charset="0"/>
              </a:rPr>
              <a:t>(_</a:t>
            </a:r>
            <a:r>
              <a:rPr lang="en-US" b="1" dirty="0" err="1">
                <a:latin typeface="Consolas" panose="020B0609020204030204" pitchFamily="49" charset="0"/>
              </a:rPr>
              <a:t>featuresFactory.CreateEthernetPowerSaveFeature</a:t>
            </a:r>
            <a:r>
              <a:rPr lang="en-US" b="1" dirty="0">
                <a:latin typeface="Consolas" panose="020B0609020204030204" pitchFamily="49" charset="0"/>
              </a:rPr>
              <a:t>()); </a:t>
            </a:r>
          </a:p>
        </p:txBody>
      </p:sp>
    </p:spTree>
    <p:extLst>
      <p:ext uri="{BB962C8B-B14F-4D97-AF65-F5344CB8AC3E}">
        <p14:creationId xmlns:p14="http://schemas.microsoft.com/office/powerpoint/2010/main" val="1015296169"/>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p:txBody>
          <a:bodyPr/>
          <a:lstStyle/>
          <a:p>
            <a:r>
              <a:rPr lang="en-US" dirty="0"/>
              <a:t>7 clones</a:t>
            </a:r>
          </a:p>
        </p:txBody>
      </p:sp>
      <p:sp>
        <p:nvSpPr>
          <p:cNvPr id="2" name="Title 1"/>
          <p:cNvSpPr>
            <a:spLocks noGrp="1"/>
          </p:cNvSpPr>
          <p:nvPr>
            <p:ph type="title"/>
          </p:nvPr>
        </p:nvSpPr>
        <p:spPr/>
        <p:txBody>
          <a:bodyPr/>
          <a:lstStyle/>
          <a:p>
            <a:r>
              <a:rPr lang="en-US" dirty="0" err="1"/>
              <a:t>RadioModel</a:t>
            </a:r>
            <a:r>
              <a:rPr lang="en-US" dirty="0"/>
              <a:t> Cloned in all these classes</a:t>
            </a:r>
          </a:p>
        </p:txBody>
      </p:sp>
      <p:pic>
        <p:nvPicPr>
          <p:cNvPr id="6" name="Picture 5"/>
          <p:cNvPicPr>
            <a:picLocks noChangeAspect="1"/>
          </p:cNvPicPr>
          <p:nvPr/>
        </p:nvPicPr>
        <p:blipFill>
          <a:blip r:embed="rId2"/>
          <a:stretch>
            <a:fillRect/>
          </a:stretch>
        </p:blipFill>
        <p:spPr>
          <a:xfrm>
            <a:off x="-177290" y="2034238"/>
            <a:ext cx="12339128" cy="4023628"/>
          </a:xfrm>
          <a:prstGeom prst="rect">
            <a:avLst/>
          </a:prstGeom>
        </p:spPr>
      </p:pic>
    </p:spTree>
    <p:extLst>
      <p:ext uri="{BB962C8B-B14F-4D97-AF65-F5344CB8AC3E}">
        <p14:creationId xmlns:p14="http://schemas.microsoft.com/office/powerpoint/2010/main" val="3348015757"/>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74638" y="1212850"/>
            <a:ext cx="11887200" cy="1612749"/>
          </a:xfrm>
        </p:spPr>
        <p:txBody>
          <a:bodyPr/>
          <a:lstStyle/>
          <a:p>
            <a:pPr lvl="0"/>
            <a:r>
              <a:rPr lang="en-US" sz="3200" dirty="0" err="1"/>
              <a:t>AccountManagementController.cs</a:t>
            </a:r>
            <a:r>
              <a:rPr lang="en-US" sz="3200" dirty="0"/>
              <a:t> in lines 1078-1092, as well as 1171-1185</a:t>
            </a:r>
          </a:p>
          <a:p>
            <a:pPr lvl="0"/>
            <a:r>
              <a:rPr lang="en-US" sz="3200" dirty="0" err="1"/>
              <a:t>CommProgrammingController.cs</a:t>
            </a:r>
            <a:r>
              <a:rPr lang="en-US" sz="3200" dirty="0"/>
              <a:t>, lines 83-878 as well as 888-902</a:t>
            </a:r>
          </a:p>
        </p:txBody>
      </p:sp>
      <p:sp>
        <p:nvSpPr>
          <p:cNvPr id="2" name="Title 1"/>
          <p:cNvSpPr>
            <a:spLocks noGrp="1"/>
          </p:cNvSpPr>
          <p:nvPr>
            <p:ph type="title"/>
          </p:nvPr>
        </p:nvSpPr>
        <p:spPr/>
        <p:txBody>
          <a:bodyPr/>
          <a:lstStyle/>
          <a:p>
            <a:r>
              <a:rPr lang="en-US" dirty="0"/>
              <a:t>Same Code, Same File</a:t>
            </a:r>
          </a:p>
        </p:txBody>
      </p:sp>
      <p:sp>
        <p:nvSpPr>
          <p:cNvPr id="4" name="TextBox 3"/>
          <p:cNvSpPr txBox="1"/>
          <p:nvPr/>
        </p:nvSpPr>
        <p:spPr>
          <a:xfrm>
            <a:off x="655637" y="3192462"/>
            <a:ext cx="5638800" cy="3170099"/>
          </a:xfrm>
          <a:prstGeom prst="rect">
            <a:avLst/>
          </a:prstGeom>
          <a:solidFill>
            <a:schemeClr val="bg1"/>
          </a:solidFill>
          <a:ln w="25400">
            <a:solidFill>
              <a:schemeClr val="tx1"/>
            </a:solidFill>
          </a:ln>
        </p:spPr>
        <p:txBody>
          <a:bodyPr wrap="square" rtlCol="0">
            <a:spAutoFit/>
          </a:bodyPr>
          <a:lstStyle/>
          <a:p>
            <a:r>
              <a:rPr lang="en-US" sz="1000" dirty="0">
                <a:latin typeface="Consolas" panose="020B0609020204030204" pitchFamily="49" charset="0"/>
              </a:rPr>
              <a:t>private </a:t>
            </a:r>
            <a:r>
              <a:rPr lang="en-US" sz="1000" dirty="0" err="1">
                <a:latin typeface="Consolas" panose="020B0609020204030204" pitchFamily="49" charset="0"/>
              </a:rPr>
              <a:t>CommunicatorDetailModel</a:t>
            </a:r>
            <a:r>
              <a:rPr lang="en-US" sz="1000" dirty="0">
                <a:latin typeface="Consolas" panose="020B0609020204030204" pitchFamily="49" charset="0"/>
              </a:rPr>
              <a:t> </a:t>
            </a:r>
            <a:r>
              <a:rPr lang="en-US" sz="1000" dirty="0" err="1">
                <a:latin typeface="Consolas" panose="020B0609020204030204" pitchFamily="49" charset="0"/>
              </a:rPr>
              <a:t>GetCommunicatorDetails</a:t>
            </a:r>
            <a:r>
              <a:rPr lang="en-US" sz="1000" dirty="0">
                <a:latin typeface="Consolas" panose="020B0609020204030204" pitchFamily="49" charset="0"/>
              </a:rPr>
              <a:t>(Account account)</a:t>
            </a:r>
          </a:p>
          <a:p>
            <a:r>
              <a:rPr lang="en-US" sz="1000" dirty="0">
                <a:latin typeface="Consolas" panose="020B0609020204030204" pitchFamily="49" charset="0"/>
              </a:rPr>
              <a:t>        {</a:t>
            </a:r>
          </a:p>
          <a:p>
            <a:r>
              <a:rPr lang="en-US" sz="1000" dirty="0">
                <a:latin typeface="Consolas" panose="020B0609020204030204" pitchFamily="49" charset="0"/>
              </a:rPr>
              <a:t>            </a:t>
            </a:r>
            <a:r>
              <a:rPr lang="en-US" sz="1000" dirty="0" err="1">
                <a:latin typeface="Consolas" panose="020B0609020204030204" pitchFamily="49" charset="0"/>
              </a:rPr>
              <a:t>CommunicatorDetailModel</a:t>
            </a:r>
            <a:r>
              <a:rPr lang="en-US" sz="1000" dirty="0">
                <a:latin typeface="Consolas" panose="020B0609020204030204" pitchFamily="49" charset="0"/>
              </a:rPr>
              <a:t> </a:t>
            </a:r>
            <a:r>
              <a:rPr lang="en-US" sz="1000" dirty="0" err="1">
                <a:latin typeface="Consolas" panose="020B0609020204030204" pitchFamily="49" charset="0"/>
              </a:rPr>
              <a:t>commDetail</a:t>
            </a:r>
            <a:r>
              <a:rPr lang="en-US" sz="1000" dirty="0">
                <a:latin typeface="Consolas" panose="020B0609020204030204" pitchFamily="49" charset="0"/>
              </a:rPr>
              <a:t> = new </a:t>
            </a:r>
            <a:r>
              <a:rPr lang="en-US" sz="1000" dirty="0" err="1">
                <a:latin typeface="Consolas" panose="020B0609020204030204" pitchFamily="49" charset="0"/>
              </a:rPr>
              <a:t>CommunicatorDetailModel</a:t>
            </a:r>
            <a:r>
              <a:rPr lang="en-US" sz="1000" dirty="0">
                <a:latin typeface="Consolas" panose="020B0609020204030204" pitchFamily="49" charset="0"/>
              </a:rPr>
              <a:t>();</a:t>
            </a:r>
          </a:p>
          <a:p>
            <a:r>
              <a:rPr lang="en-US" sz="1000" dirty="0">
                <a:latin typeface="Consolas" panose="020B0609020204030204" pitchFamily="49" charset="0"/>
              </a:rPr>
              <a:t>            string[] languages = </a:t>
            </a:r>
            <a:r>
              <a:rPr lang="en-US" sz="1000" dirty="0" err="1">
                <a:latin typeface="Consolas" panose="020B0609020204030204" pitchFamily="49" charset="0"/>
              </a:rPr>
              <a:t>Request.UserLanguages</a:t>
            </a:r>
            <a:r>
              <a:rPr lang="en-US" sz="1000" dirty="0">
                <a:latin typeface="Consolas" panose="020B0609020204030204" pitchFamily="49" charset="0"/>
              </a:rPr>
              <a:t>;</a:t>
            </a:r>
          </a:p>
          <a:p>
            <a:r>
              <a:rPr lang="en-US" sz="1000" dirty="0">
                <a:latin typeface="Consolas" panose="020B0609020204030204" pitchFamily="49" charset="0"/>
              </a:rPr>
              <a:t>            if (</a:t>
            </a:r>
            <a:r>
              <a:rPr lang="en-US" sz="1000" dirty="0" err="1">
                <a:latin typeface="Consolas" panose="020B0609020204030204" pitchFamily="49" charset="0"/>
              </a:rPr>
              <a:t>languages.Count</a:t>
            </a:r>
            <a:r>
              <a:rPr lang="en-US" sz="1000" dirty="0">
                <a:latin typeface="Consolas" panose="020B0609020204030204" pitchFamily="49" charset="0"/>
              </a:rPr>
              <a:t>() &gt; 0)</a:t>
            </a:r>
          </a:p>
          <a:p>
            <a:r>
              <a:rPr lang="en-US" sz="1000" dirty="0">
                <a:latin typeface="Consolas" panose="020B0609020204030204" pitchFamily="49" charset="0"/>
              </a:rPr>
              <a:t>            {</a:t>
            </a:r>
          </a:p>
          <a:p>
            <a:r>
              <a:rPr lang="en-US" sz="1000" dirty="0">
                <a:latin typeface="Consolas" panose="020B0609020204030204" pitchFamily="49" charset="0"/>
              </a:rPr>
              <a:t>                try</a:t>
            </a:r>
          </a:p>
          <a:p>
            <a:r>
              <a:rPr lang="en-US" sz="1000" dirty="0">
                <a:latin typeface="Consolas" panose="020B0609020204030204" pitchFamily="49" charset="0"/>
              </a:rPr>
              <a:t>                {</a:t>
            </a:r>
          </a:p>
          <a:p>
            <a:r>
              <a:rPr lang="en-US" sz="1000" dirty="0">
                <a:latin typeface="Consolas" panose="020B0609020204030204" pitchFamily="49" charset="0"/>
              </a:rPr>
              <a:t>                    </a:t>
            </a:r>
            <a:r>
              <a:rPr lang="en-US" sz="1000" dirty="0" err="1">
                <a:latin typeface="Consolas" panose="020B0609020204030204" pitchFamily="49" charset="0"/>
              </a:rPr>
              <a:t>cultreInfo</a:t>
            </a:r>
            <a:r>
              <a:rPr lang="en-US" sz="1000" dirty="0">
                <a:latin typeface="Consolas" panose="020B0609020204030204" pitchFamily="49" charset="0"/>
              </a:rPr>
              <a:t> = new </a:t>
            </a:r>
            <a:r>
              <a:rPr lang="en-US" sz="1000" dirty="0" err="1">
                <a:latin typeface="Consolas" panose="020B0609020204030204" pitchFamily="49" charset="0"/>
              </a:rPr>
              <a:t>CultureInfo</a:t>
            </a:r>
            <a:r>
              <a:rPr lang="en-US" sz="1000" dirty="0">
                <a:latin typeface="Consolas" panose="020B0609020204030204" pitchFamily="49" charset="0"/>
              </a:rPr>
              <a:t>(languages[0]);</a:t>
            </a:r>
          </a:p>
          <a:p>
            <a:r>
              <a:rPr lang="en-US" sz="1000" dirty="0">
                <a:latin typeface="Consolas" panose="020B0609020204030204" pitchFamily="49" charset="0"/>
              </a:rPr>
              <a:t>                }</a:t>
            </a:r>
          </a:p>
          <a:p>
            <a:r>
              <a:rPr lang="en-US" sz="1000" dirty="0">
                <a:latin typeface="Consolas" panose="020B0609020204030204" pitchFamily="49" charset="0"/>
              </a:rPr>
              <a:t>                catch (</a:t>
            </a:r>
            <a:r>
              <a:rPr lang="en-US" sz="1000" dirty="0" err="1">
                <a:latin typeface="Consolas" panose="020B0609020204030204" pitchFamily="49" charset="0"/>
              </a:rPr>
              <a:t>CultureNotFoundException</a:t>
            </a:r>
            <a:r>
              <a:rPr lang="en-US" sz="1000" dirty="0">
                <a:latin typeface="Consolas" panose="020B0609020204030204" pitchFamily="49" charset="0"/>
              </a:rPr>
              <a:t>)</a:t>
            </a:r>
          </a:p>
          <a:p>
            <a:r>
              <a:rPr lang="en-US" sz="1000" dirty="0">
                <a:latin typeface="Consolas" panose="020B0609020204030204" pitchFamily="49" charset="0"/>
              </a:rPr>
              <a:t>                {</a:t>
            </a:r>
          </a:p>
          <a:p>
            <a:r>
              <a:rPr lang="en-US" sz="1000" dirty="0">
                <a:latin typeface="Consolas" panose="020B0609020204030204" pitchFamily="49" charset="0"/>
              </a:rPr>
              <a:t>                    </a:t>
            </a:r>
            <a:r>
              <a:rPr lang="en-US" sz="1000" dirty="0" err="1">
                <a:latin typeface="Consolas" panose="020B0609020204030204" pitchFamily="49" charset="0"/>
              </a:rPr>
              <a:t>cultreInfo</a:t>
            </a:r>
            <a:r>
              <a:rPr lang="en-US" sz="1000" dirty="0">
                <a:latin typeface="Consolas" panose="020B0609020204030204" pitchFamily="49" charset="0"/>
              </a:rPr>
              <a:t> = </a:t>
            </a:r>
            <a:r>
              <a:rPr lang="en-US" sz="1000" dirty="0" err="1">
                <a:latin typeface="Consolas" panose="020B0609020204030204" pitchFamily="49" charset="0"/>
              </a:rPr>
              <a:t>CultureInfo.InvariantCulture</a:t>
            </a:r>
            <a:r>
              <a:rPr lang="en-US" sz="1000" dirty="0">
                <a:latin typeface="Consolas" panose="020B0609020204030204" pitchFamily="49" charset="0"/>
              </a:rPr>
              <a:t>;</a:t>
            </a:r>
          </a:p>
          <a:p>
            <a:r>
              <a:rPr lang="en-US" sz="1000" dirty="0">
                <a:latin typeface="Consolas" panose="020B0609020204030204" pitchFamily="49" charset="0"/>
              </a:rPr>
              <a:t>                }</a:t>
            </a:r>
          </a:p>
          <a:p>
            <a:r>
              <a:rPr lang="en-US" sz="1000" dirty="0">
                <a:latin typeface="Consolas" panose="020B0609020204030204" pitchFamily="49" charset="0"/>
              </a:rPr>
              <a:t>            }</a:t>
            </a:r>
          </a:p>
          <a:p>
            <a:r>
              <a:rPr lang="en-US" sz="1000" dirty="0">
                <a:latin typeface="Consolas" panose="020B0609020204030204" pitchFamily="49" charset="0"/>
              </a:rPr>
              <a:t>            else</a:t>
            </a:r>
          </a:p>
          <a:p>
            <a:r>
              <a:rPr lang="en-US" sz="1000" dirty="0">
                <a:latin typeface="Consolas" panose="020B0609020204030204" pitchFamily="49" charset="0"/>
              </a:rPr>
              <a:t>                </a:t>
            </a:r>
            <a:r>
              <a:rPr lang="en-US" sz="1000" dirty="0" err="1">
                <a:latin typeface="Consolas" panose="020B0609020204030204" pitchFamily="49" charset="0"/>
              </a:rPr>
              <a:t>cultreInfo</a:t>
            </a:r>
            <a:r>
              <a:rPr lang="en-US" sz="1000" dirty="0">
                <a:latin typeface="Consolas" panose="020B0609020204030204" pitchFamily="49" charset="0"/>
              </a:rPr>
              <a:t> = </a:t>
            </a:r>
            <a:r>
              <a:rPr lang="en-US" sz="1000" dirty="0" err="1">
                <a:latin typeface="Consolas" panose="020B0609020204030204" pitchFamily="49" charset="0"/>
              </a:rPr>
              <a:t>CultureInfo.InvariantCulture</a:t>
            </a:r>
            <a:r>
              <a:rPr lang="en-US" sz="1000" dirty="0">
                <a:latin typeface="Consolas" panose="020B0609020204030204" pitchFamily="49" charset="0"/>
              </a:rPr>
              <a:t>;</a:t>
            </a:r>
          </a:p>
          <a:p>
            <a:endParaRPr lang="en-US" sz="1000" dirty="0">
              <a:latin typeface="Consolas" panose="020B0609020204030204" pitchFamily="49" charset="0"/>
            </a:endParaRPr>
          </a:p>
          <a:p>
            <a:endParaRPr lang="en-US" sz="1000" dirty="0">
              <a:latin typeface="Consolas" panose="020B0609020204030204" pitchFamily="49" charset="0"/>
            </a:endParaRPr>
          </a:p>
        </p:txBody>
      </p:sp>
      <p:sp>
        <p:nvSpPr>
          <p:cNvPr id="5" name="TextBox 4"/>
          <p:cNvSpPr txBox="1"/>
          <p:nvPr/>
        </p:nvSpPr>
        <p:spPr>
          <a:xfrm>
            <a:off x="6493808" y="3192462"/>
            <a:ext cx="5480653" cy="3139321"/>
          </a:xfrm>
          <a:prstGeom prst="rect">
            <a:avLst/>
          </a:prstGeom>
          <a:solidFill>
            <a:schemeClr val="bg1"/>
          </a:solidFill>
          <a:ln w="25400">
            <a:solidFill>
              <a:schemeClr val="tx1"/>
            </a:solidFill>
          </a:ln>
        </p:spPr>
        <p:txBody>
          <a:bodyPr wrap="square" rtlCol="0">
            <a:spAutoFit/>
          </a:bodyPr>
          <a:lstStyle/>
          <a:p>
            <a:r>
              <a:rPr lang="en-US" sz="1000" dirty="0">
                <a:latin typeface="Consolas" panose="020B0609020204030204" pitchFamily="49" charset="0"/>
              </a:rPr>
              <a:t>private </a:t>
            </a:r>
            <a:r>
              <a:rPr lang="en-US" sz="1000" dirty="0" err="1">
                <a:latin typeface="Consolas" panose="020B0609020204030204" pitchFamily="49" charset="0"/>
              </a:rPr>
              <a:t>CommunicatorDetailModel</a:t>
            </a:r>
            <a:r>
              <a:rPr lang="en-US" sz="1000" dirty="0">
                <a:latin typeface="Consolas" panose="020B0609020204030204" pitchFamily="49" charset="0"/>
              </a:rPr>
              <a:t> </a:t>
            </a:r>
            <a:r>
              <a:rPr lang="en-US" sz="1000" dirty="0" err="1">
                <a:latin typeface="Consolas" panose="020B0609020204030204" pitchFamily="49" charset="0"/>
              </a:rPr>
              <a:t>GetCommunicatorDetails</a:t>
            </a:r>
            <a:r>
              <a:rPr lang="en-US" sz="1000" dirty="0">
                <a:latin typeface="Consolas" panose="020B0609020204030204" pitchFamily="49" charset="0"/>
              </a:rPr>
              <a:t>(Account account)</a:t>
            </a:r>
          </a:p>
          <a:p>
            <a:r>
              <a:rPr lang="en-US" sz="1000" dirty="0">
                <a:latin typeface="Consolas" panose="020B0609020204030204" pitchFamily="49" charset="0"/>
              </a:rPr>
              <a:t>        {</a:t>
            </a:r>
          </a:p>
          <a:p>
            <a:r>
              <a:rPr lang="en-US" sz="1000" dirty="0">
                <a:latin typeface="Consolas" panose="020B0609020204030204" pitchFamily="49" charset="0"/>
              </a:rPr>
              <a:t>            </a:t>
            </a:r>
            <a:r>
              <a:rPr lang="en-US" sz="1000" dirty="0" err="1">
                <a:latin typeface="Consolas" panose="020B0609020204030204" pitchFamily="49" charset="0"/>
              </a:rPr>
              <a:t>CommunicatorDetailModel</a:t>
            </a:r>
            <a:r>
              <a:rPr lang="en-US" sz="1000" dirty="0">
                <a:latin typeface="Consolas" panose="020B0609020204030204" pitchFamily="49" charset="0"/>
              </a:rPr>
              <a:t> </a:t>
            </a:r>
            <a:r>
              <a:rPr lang="en-US" sz="1000" dirty="0" err="1">
                <a:latin typeface="Consolas" panose="020B0609020204030204" pitchFamily="49" charset="0"/>
              </a:rPr>
              <a:t>commDetail</a:t>
            </a:r>
            <a:r>
              <a:rPr lang="en-US" sz="1000" dirty="0">
                <a:latin typeface="Consolas" panose="020B0609020204030204" pitchFamily="49" charset="0"/>
              </a:rPr>
              <a:t> = new </a:t>
            </a:r>
            <a:r>
              <a:rPr lang="en-US" sz="1000" dirty="0" err="1">
                <a:latin typeface="Consolas" panose="020B0609020204030204" pitchFamily="49" charset="0"/>
              </a:rPr>
              <a:t>CommunicatorDetailModel</a:t>
            </a:r>
            <a:r>
              <a:rPr lang="en-US" sz="1000" dirty="0">
                <a:latin typeface="Consolas" panose="020B0609020204030204" pitchFamily="49" charset="0"/>
              </a:rPr>
              <a:t>();</a:t>
            </a:r>
          </a:p>
          <a:p>
            <a:r>
              <a:rPr lang="en-US" sz="1000" dirty="0">
                <a:latin typeface="Consolas" panose="020B0609020204030204" pitchFamily="49" charset="0"/>
              </a:rPr>
              <a:t>            string[] languages = </a:t>
            </a:r>
            <a:r>
              <a:rPr lang="en-US" sz="1000" dirty="0" err="1">
                <a:latin typeface="Consolas" panose="020B0609020204030204" pitchFamily="49" charset="0"/>
              </a:rPr>
              <a:t>Request.UserLanguages</a:t>
            </a:r>
            <a:r>
              <a:rPr lang="en-US" sz="1000" dirty="0">
                <a:latin typeface="Consolas" panose="020B0609020204030204" pitchFamily="49" charset="0"/>
              </a:rPr>
              <a:t>;</a:t>
            </a:r>
          </a:p>
          <a:p>
            <a:r>
              <a:rPr lang="en-US" sz="1000" dirty="0">
                <a:latin typeface="Consolas" panose="020B0609020204030204" pitchFamily="49" charset="0"/>
              </a:rPr>
              <a:t>            if (</a:t>
            </a:r>
            <a:r>
              <a:rPr lang="en-US" sz="1000" dirty="0" err="1">
                <a:latin typeface="Consolas" panose="020B0609020204030204" pitchFamily="49" charset="0"/>
              </a:rPr>
              <a:t>languages.Count</a:t>
            </a:r>
            <a:r>
              <a:rPr lang="en-US" sz="1000" dirty="0">
                <a:latin typeface="Consolas" panose="020B0609020204030204" pitchFamily="49" charset="0"/>
              </a:rPr>
              <a:t>() &gt; 0)</a:t>
            </a:r>
          </a:p>
          <a:p>
            <a:r>
              <a:rPr lang="en-US" sz="1000" dirty="0">
                <a:latin typeface="Consolas" panose="020B0609020204030204" pitchFamily="49" charset="0"/>
              </a:rPr>
              <a:t>            {</a:t>
            </a:r>
          </a:p>
          <a:p>
            <a:r>
              <a:rPr lang="en-US" sz="1000" dirty="0">
                <a:latin typeface="Consolas" panose="020B0609020204030204" pitchFamily="49" charset="0"/>
              </a:rPr>
              <a:t>                try</a:t>
            </a:r>
          </a:p>
          <a:p>
            <a:r>
              <a:rPr lang="en-US" sz="1000" dirty="0">
                <a:latin typeface="Consolas" panose="020B0609020204030204" pitchFamily="49" charset="0"/>
              </a:rPr>
              <a:t>                {</a:t>
            </a:r>
          </a:p>
          <a:p>
            <a:r>
              <a:rPr lang="en-US" sz="1000" dirty="0">
                <a:latin typeface="Consolas" panose="020B0609020204030204" pitchFamily="49" charset="0"/>
              </a:rPr>
              <a:t>                    </a:t>
            </a:r>
            <a:r>
              <a:rPr lang="en-US" sz="1000" dirty="0" err="1">
                <a:latin typeface="Consolas" panose="020B0609020204030204" pitchFamily="49" charset="0"/>
              </a:rPr>
              <a:t>cultreInfo</a:t>
            </a:r>
            <a:r>
              <a:rPr lang="en-US" sz="1000" dirty="0">
                <a:latin typeface="Consolas" panose="020B0609020204030204" pitchFamily="49" charset="0"/>
              </a:rPr>
              <a:t> = new </a:t>
            </a:r>
            <a:r>
              <a:rPr lang="en-US" sz="1000" dirty="0" err="1">
                <a:latin typeface="Consolas" panose="020B0609020204030204" pitchFamily="49" charset="0"/>
              </a:rPr>
              <a:t>CultureInfo</a:t>
            </a:r>
            <a:r>
              <a:rPr lang="en-US" sz="1000" dirty="0">
                <a:latin typeface="Consolas" panose="020B0609020204030204" pitchFamily="49" charset="0"/>
              </a:rPr>
              <a:t>(languages[0]);</a:t>
            </a:r>
          </a:p>
          <a:p>
            <a:r>
              <a:rPr lang="en-US" sz="1000" dirty="0">
                <a:latin typeface="Consolas" panose="020B0609020204030204" pitchFamily="49" charset="0"/>
              </a:rPr>
              <a:t>                }</a:t>
            </a:r>
          </a:p>
          <a:p>
            <a:r>
              <a:rPr lang="en-US" sz="1000" dirty="0">
                <a:latin typeface="Consolas" panose="020B0609020204030204" pitchFamily="49" charset="0"/>
              </a:rPr>
              <a:t>                catch (</a:t>
            </a:r>
            <a:r>
              <a:rPr lang="en-US" sz="1000" dirty="0" err="1">
                <a:latin typeface="Consolas" panose="020B0609020204030204" pitchFamily="49" charset="0"/>
              </a:rPr>
              <a:t>CultureNotFoundException</a:t>
            </a:r>
            <a:r>
              <a:rPr lang="en-US" sz="1000" dirty="0">
                <a:latin typeface="Consolas" panose="020B0609020204030204" pitchFamily="49" charset="0"/>
              </a:rPr>
              <a:t>)</a:t>
            </a:r>
          </a:p>
          <a:p>
            <a:r>
              <a:rPr lang="en-US" sz="1000" dirty="0">
                <a:latin typeface="Consolas" panose="020B0609020204030204" pitchFamily="49" charset="0"/>
              </a:rPr>
              <a:t>                {</a:t>
            </a:r>
          </a:p>
          <a:p>
            <a:r>
              <a:rPr lang="en-US" sz="1000" dirty="0">
                <a:latin typeface="Consolas" panose="020B0609020204030204" pitchFamily="49" charset="0"/>
              </a:rPr>
              <a:t>                    </a:t>
            </a:r>
            <a:r>
              <a:rPr lang="en-US" sz="1000" dirty="0" err="1">
                <a:latin typeface="Consolas" panose="020B0609020204030204" pitchFamily="49" charset="0"/>
              </a:rPr>
              <a:t>cultreInfo</a:t>
            </a:r>
            <a:r>
              <a:rPr lang="en-US" sz="1000" dirty="0">
                <a:latin typeface="Consolas" panose="020B0609020204030204" pitchFamily="49" charset="0"/>
              </a:rPr>
              <a:t> = </a:t>
            </a:r>
            <a:r>
              <a:rPr lang="en-US" sz="1000" dirty="0" err="1">
                <a:latin typeface="Consolas" panose="020B0609020204030204" pitchFamily="49" charset="0"/>
              </a:rPr>
              <a:t>CultureInfo.InvariantCulture</a:t>
            </a:r>
            <a:r>
              <a:rPr lang="en-US" sz="1000" dirty="0">
                <a:latin typeface="Consolas" panose="020B0609020204030204" pitchFamily="49" charset="0"/>
              </a:rPr>
              <a:t>;</a:t>
            </a:r>
          </a:p>
          <a:p>
            <a:r>
              <a:rPr lang="en-US" sz="1000" dirty="0">
                <a:latin typeface="Consolas" panose="020B0609020204030204" pitchFamily="49" charset="0"/>
              </a:rPr>
              <a:t>                }</a:t>
            </a:r>
          </a:p>
          <a:p>
            <a:r>
              <a:rPr lang="en-US" sz="1000" dirty="0">
                <a:latin typeface="Consolas" panose="020B0609020204030204" pitchFamily="49" charset="0"/>
              </a:rPr>
              <a:t>            }</a:t>
            </a:r>
          </a:p>
          <a:p>
            <a:r>
              <a:rPr lang="en-US" sz="1000" dirty="0">
                <a:latin typeface="Consolas" panose="020B0609020204030204" pitchFamily="49" charset="0"/>
              </a:rPr>
              <a:t>            else</a:t>
            </a:r>
          </a:p>
          <a:p>
            <a:r>
              <a:rPr lang="en-US" sz="1000" dirty="0">
                <a:latin typeface="Consolas" panose="020B0609020204030204" pitchFamily="49" charset="0"/>
              </a:rPr>
              <a:t>                </a:t>
            </a:r>
            <a:r>
              <a:rPr lang="en-US" sz="1000" dirty="0" err="1">
                <a:latin typeface="Consolas" panose="020B0609020204030204" pitchFamily="49" charset="0"/>
              </a:rPr>
              <a:t>cultreInfo</a:t>
            </a:r>
            <a:r>
              <a:rPr lang="en-US" sz="1000" dirty="0">
                <a:latin typeface="Consolas" panose="020B0609020204030204" pitchFamily="49" charset="0"/>
              </a:rPr>
              <a:t> = </a:t>
            </a:r>
            <a:r>
              <a:rPr lang="en-US" sz="1000" dirty="0" err="1">
                <a:latin typeface="Consolas" panose="020B0609020204030204" pitchFamily="49" charset="0"/>
              </a:rPr>
              <a:t>CultureInfo.InvariantCulture</a:t>
            </a:r>
            <a:r>
              <a:rPr lang="en-US" sz="1000" dirty="0">
                <a:latin typeface="Consolas" panose="020B0609020204030204" pitchFamily="49" charset="0"/>
              </a:rPr>
              <a:t>;</a:t>
            </a:r>
          </a:p>
          <a:p>
            <a:endParaRPr lang="en-US" dirty="0">
              <a:latin typeface="Consolas" panose="020B0609020204030204" pitchFamily="49" charset="0"/>
            </a:endParaRPr>
          </a:p>
        </p:txBody>
      </p:sp>
    </p:spTree>
    <p:extLst>
      <p:ext uri="{BB962C8B-B14F-4D97-AF65-F5344CB8AC3E}">
        <p14:creationId xmlns:p14="http://schemas.microsoft.com/office/powerpoint/2010/main" val="3883031513"/>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74638" y="1212850"/>
            <a:ext cx="11887200" cy="738664"/>
          </a:xfrm>
        </p:spPr>
        <p:txBody>
          <a:bodyPr/>
          <a:lstStyle/>
          <a:p>
            <a:r>
              <a:rPr lang="en-US" dirty="0"/>
              <a:t>Can anyone tell me the </a:t>
            </a:r>
            <a:r>
              <a:rPr lang="en-US" dirty="0" err="1"/>
              <a:t>RegEx</a:t>
            </a:r>
            <a:r>
              <a:rPr lang="en-US" dirty="0"/>
              <a:t> to validate an email?</a:t>
            </a:r>
          </a:p>
        </p:txBody>
      </p:sp>
      <p:sp>
        <p:nvSpPr>
          <p:cNvPr id="2" name="Title 1"/>
          <p:cNvSpPr>
            <a:spLocks noGrp="1"/>
          </p:cNvSpPr>
          <p:nvPr>
            <p:ph type="title"/>
          </p:nvPr>
        </p:nvSpPr>
        <p:spPr/>
        <p:txBody>
          <a:bodyPr/>
          <a:lstStyle/>
          <a:p>
            <a:r>
              <a:rPr lang="en-US" dirty="0" err="1"/>
              <a:t>ValidateEmailRegEx</a:t>
            </a:r>
            <a:endParaRPr lang="en-US" dirty="0"/>
          </a:p>
        </p:txBody>
      </p:sp>
    </p:spTree>
    <p:extLst>
      <p:ext uri="{BB962C8B-B14F-4D97-AF65-F5344CB8AC3E}">
        <p14:creationId xmlns:p14="http://schemas.microsoft.com/office/powerpoint/2010/main" val="618253088"/>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74638" y="1212850"/>
            <a:ext cx="11887200" cy="738664"/>
          </a:xfrm>
        </p:spPr>
        <p:txBody>
          <a:bodyPr/>
          <a:lstStyle/>
          <a:p>
            <a:pPr lvl="0"/>
            <a:r>
              <a:rPr lang="en-US" dirty="0"/>
              <a:t>Reproduced 3 times.  Not trivial client custom logic</a:t>
            </a:r>
          </a:p>
        </p:txBody>
      </p:sp>
      <p:sp>
        <p:nvSpPr>
          <p:cNvPr id="2" name="Title 1"/>
          <p:cNvSpPr>
            <a:spLocks noGrp="1"/>
          </p:cNvSpPr>
          <p:nvPr>
            <p:ph type="title"/>
          </p:nvPr>
        </p:nvSpPr>
        <p:spPr/>
        <p:txBody>
          <a:bodyPr/>
          <a:lstStyle/>
          <a:p>
            <a:r>
              <a:rPr lang="en-US" dirty="0" err="1"/>
              <a:t>ValidateEmail</a:t>
            </a:r>
            <a:r>
              <a:rPr lang="en-US" dirty="0"/>
              <a:t> </a:t>
            </a:r>
            <a:r>
              <a:rPr lang="en-US" dirty="0" err="1"/>
              <a:t>RegEx</a:t>
            </a:r>
            <a:endParaRPr lang="en-US" dirty="0"/>
          </a:p>
        </p:txBody>
      </p:sp>
      <p:sp>
        <p:nvSpPr>
          <p:cNvPr id="4" name="TextBox 3"/>
          <p:cNvSpPr txBox="1"/>
          <p:nvPr/>
        </p:nvSpPr>
        <p:spPr>
          <a:xfrm>
            <a:off x="823336" y="1951514"/>
            <a:ext cx="10925831" cy="7478970"/>
          </a:xfrm>
          <a:prstGeom prst="rect">
            <a:avLst/>
          </a:prstGeom>
          <a:solidFill>
            <a:schemeClr val="bg1"/>
          </a:solidFill>
          <a:ln w="25400">
            <a:solidFill>
              <a:schemeClr val="tx1"/>
            </a:solidFill>
          </a:ln>
        </p:spPr>
        <p:txBody>
          <a:bodyPr wrap="square" rtlCol="0">
            <a:spAutoFit/>
          </a:bodyPr>
          <a:lstStyle/>
          <a:p>
            <a:r>
              <a:rPr lang="en-US" sz="1600" b="1" dirty="0">
                <a:latin typeface="Consolas" panose="020B0609020204030204" pitchFamily="49" charset="0"/>
              </a:rPr>
              <a:t>bool </a:t>
            </a:r>
            <a:r>
              <a:rPr lang="en-US" sz="1600" b="1" dirty="0" err="1">
                <a:latin typeface="Consolas" panose="020B0609020204030204" pitchFamily="49" charset="0"/>
              </a:rPr>
              <a:t>retVal</a:t>
            </a:r>
            <a:r>
              <a:rPr lang="en-US" sz="1600" b="1" dirty="0">
                <a:latin typeface="Consolas" panose="020B0609020204030204" pitchFamily="49" charset="0"/>
              </a:rPr>
              <a:t> = false;</a:t>
            </a:r>
          </a:p>
          <a:p>
            <a:r>
              <a:rPr lang="en-US" sz="1600" b="1" dirty="0">
                <a:latin typeface="Consolas" panose="020B0609020204030204" pitchFamily="49" charset="0"/>
              </a:rPr>
              <a:t>// regex source msdn.microsoft.com/</a:t>
            </a:r>
            <a:r>
              <a:rPr lang="en-US" sz="1600" b="1" dirty="0" err="1">
                <a:latin typeface="Consolas" panose="020B0609020204030204" pitchFamily="49" charset="0"/>
              </a:rPr>
              <a:t>en</a:t>
            </a:r>
            <a:r>
              <a:rPr lang="en-US" sz="1600" b="1" dirty="0">
                <a:latin typeface="Consolas" panose="020B0609020204030204" pitchFamily="49" charset="0"/>
              </a:rPr>
              <a:t>-us/library/01escwtf.aspx</a:t>
            </a:r>
          </a:p>
          <a:p>
            <a:r>
              <a:rPr lang="en-US" sz="1600" b="1" dirty="0">
                <a:latin typeface="Consolas" panose="020B0609020204030204" pitchFamily="49" charset="0"/>
              </a:rPr>
              <a:t>// updated regex per RFC 2822 to include "/" and "_" </a:t>
            </a:r>
          </a:p>
          <a:p>
            <a:r>
              <a:rPr lang="en-US" sz="1600" b="1" dirty="0">
                <a:latin typeface="Consolas" panose="020B0609020204030204" pitchFamily="49" charset="0"/>
              </a:rPr>
              <a:t>// exclude "&amp;" to prevent appending of "amp" from flash, "&amp;" is part of RFC 2822 </a:t>
            </a:r>
          </a:p>
          <a:p>
            <a:r>
              <a:rPr lang="en-US" sz="1600" b="1" dirty="0">
                <a:latin typeface="Consolas" panose="020B0609020204030204" pitchFamily="49" charset="0"/>
              </a:rPr>
              <a:t>// special characters currently allowed . @ ! # $ % ' * + - / = ? ^ _ ` { | } ~ </a:t>
            </a:r>
          </a:p>
          <a:p>
            <a:endParaRPr lang="en-US" sz="1600" b="1" dirty="0">
              <a:latin typeface="Consolas" panose="020B0609020204030204" pitchFamily="49" charset="0"/>
            </a:endParaRPr>
          </a:p>
          <a:p>
            <a:r>
              <a:rPr lang="en-US" sz="1600" b="1" dirty="0">
                <a:latin typeface="Consolas" panose="020B0609020204030204" pitchFamily="49" charset="0"/>
              </a:rPr>
              <a:t>string expr = @"^(?("")("".+?""@)|(([0-9a-zA-Z-!#\$%/_'\*\+/=\?\^`\{\}\|~]((\.(?!\.))" +</a:t>
            </a:r>
          </a:p>
          <a:p>
            <a:r>
              <a:rPr lang="en-US" sz="1600" b="1" dirty="0">
                <a:latin typeface="Consolas" panose="020B0609020204030204" pitchFamily="49" charset="0"/>
              </a:rPr>
              <a:t>                @"|[-!#\$%/_'\*\+/=\?\^`\{\}\|~\w])*)(?&lt;=[0-9a-zA-Z-!#\$%/_'\*\+/=\?\^`\{\}\|~])@))" +</a:t>
            </a:r>
          </a:p>
          <a:p>
            <a:r>
              <a:rPr lang="en-US" sz="1600" b="1" dirty="0">
                <a:latin typeface="Consolas" panose="020B0609020204030204" pitchFamily="49" charset="0"/>
              </a:rPr>
              <a:t>                @"(?(\[)(\[(\d{1,3}\.){3}\d{1,3}\])|(([0-9a-zA-Z][-\w]*[0-9a-zA-Z]*\.)+[a-</a:t>
            </a:r>
            <a:r>
              <a:rPr lang="en-US" sz="1600" b="1" dirty="0" err="1">
                <a:latin typeface="Consolas" panose="020B0609020204030204" pitchFamily="49" charset="0"/>
              </a:rPr>
              <a:t>zA</a:t>
            </a:r>
            <a:r>
              <a:rPr lang="en-US" sz="1600" b="1" dirty="0">
                <a:latin typeface="Consolas" panose="020B0609020204030204" pitchFamily="49" charset="0"/>
              </a:rPr>
              <a:t>-Z]{2,6}))$";</a:t>
            </a:r>
          </a:p>
          <a:p>
            <a:endParaRPr lang="en-US" sz="1600" b="1" dirty="0">
              <a:latin typeface="Consolas" panose="020B0609020204030204" pitchFamily="49" charset="0"/>
            </a:endParaRPr>
          </a:p>
          <a:p>
            <a:r>
              <a:rPr lang="en-US" sz="1600" b="1" dirty="0">
                <a:latin typeface="Consolas" panose="020B0609020204030204" pitchFamily="49" charset="0"/>
              </a:rPr>
              <a:t>Regex </a:t>
            </a:r>
            <a:r>
              <a:rPr lang="en-US" sz="1600" b="1" dirty="0" err="1">
                <a:latin typeface="Consolas" panose="020B0609020204030204" pitchFamily="49" charset="0"/>
              </a:rPr>
              <a:t>emailExpr</a:t>
            </a:r>
            <a:r>
              <a:rPr lang="en-US" sz="1600" b="1" dirty="0">
                <a:latin typeface="Consolas" panose="020B0609020204030204" pitchFamily="49" charset="0"/>
              </a:rPr>
              <a:t> = new Regex(expr);</a:t>
            </a:r>
          </a:p>
          <a:p>
            <a:endParaRPr lang="en-US" sz="1600" b="1" dirty="0">
              <a:latin typeface="Consolas" panose="020B0609020204030204" pitchFamily="49" charset="0"/>
            </a:endParaRPr>
          </a:p>
          <a:p>
            <a:r>
              <a:rPr lang="en-US" sz="1600" b="1" dirty="0">
                <a:latin typeface="Consolas" panose="020B0609020204030204" pitchFamily="49" charset="0"/>
              </a:rPr>
              <a:t>string expr1 = @"^.{6,255}$";</a:t>
            </a:r>
          </a:p>
          <a:p>
            <a:r>
              <a:rPr lang="en-US" sz="1600" b="1" dirty="0">
                <a:latin typeface="Consolas" panose="020B0609020204030204" pitchFamily="49" charset="0"/>
              </a:rPr>
              <a:t>Regex emailExpr1 = new Regex(expr1);</a:t>
            </a:r>
          </a:p>
          <a:p>
            <a:endParaRPr lang="en-US" sz="1600" b="1" dirty="0">
              <a:latin typeface="Consolas" panose="020B0609020204030204" pitchFamily="49" charset="0"/>
            </a:endParaRPr>
          </a:p>
          <a:p>
            <a:r>
              <a:rPr lang="en-US" sz="1600" b="1" dirty="0">
                <a:latin typeface="Consolas" panose="020B0609020204030204" pitchFamily="49" charset="0"/>
              </a:rPr>
              <a:t>if (!</a:t>
            </a:r>
            <a:r>
              <a:rPr lang="en-US" sz="1600" b="1" dirty="0" err="1">
                <a:latin typeface="Consolas" panose="020B0609020204030204" pitchFamily="49" charset="0"/>
              </a:rPr>
              <a:t>String.IsNullOrEmpty</a:t>
            </a:r>
            <a:r>
              <a:rPr lang="en-US" sz="1600" b="1" dirty="0">
                <a:latin typeface="Consolas" panose="020B0609020204030204" pitchFamily="49" charset="0"/>
              </a:rPr>
              <a:t>(</a:t>
            </a:r>
            <a:r>
              <a:rPr lang="en-US" sz="1600" b="1" dirty="0" err="1">
                <a:latin typeface="Consolas" panose="020B0609020204030204" pitchFamily="49" charset="0"/>
              </a:rPr>
              <a:t>email.Trim</a:t>
            </a:r>
            <a:r>
              <a:rPr lang="en-US" sz="1600" b="1" dirty="0">
                <a:latin typeface="Consolas" panose="020B0609020204030204" pitchFamily="49" charset="0"/>
              </a:rPr>
              <a:t>()))</a:t>
            </a:r>
          </a:p>
          <a:p>
            <a:r>
              <a:rPr lang="en-US" sz="1600" b="1" dirty="0">
                <a:latin typeface="Consolas" panose="020B0609020204030204" pitchFamily="49" charset="0"/>
              </a:rPr>
              <a:t>{</a:t>
            </a:r>
          </a:p>
          <a:p>
            <a:r>
              <a:rPr lang="en-US" sz="1600" b="1" dirty="0">
                <a:latin typeface="Consolas" panose="020B0609020204030204" pitchFamily="49" charset="0"/>
              </a:rPr>
              <a:t>    //</a:t>
            </a:r>
            <a:r>
              <a:rPr lang="en-US" sz="1600" b="1" dirty="0" err="1">
                <a:latin typeface="Consolas" panose="020B0609020204030204" pitchFamily="49" charset="0"/>
              </a:rPr>
              <a:t>EmailAddress</a:t>
            </a:r>
            <a:r>
              <a:rPr lang="en-US" sz="1600" b="1" dirty="0">
                <a:latin typeface="Consolas" panose="020B0609020204030204" pitchFamily="49" charset="0"/>
              </a:rPr>
              <a:t> validation </a:t>
            </a:r>
          </a:p>
          <a:p>
            <a:r>
              <a:rPr lang="en-US" sz="1600" b="1" dirty="0">
                <a:latin typeface="Consolas" panose="020B0609020204030204" pitchFamily="49" charset="0"/>
              </a:rPr>
              <a:t>    if (</a:t>
            </a:r>
            <a:r>
              <a:rPr lang="en-US" sz="1600" b="1" dirty="0" err="1">
                <a:latin typeface="Consolas" panose="020B0609020204030204" pitchFamily="49" charset="0"/>
              </a:rPr>
              <a:t>emailExpr.IsMatch</a:t>
            </a:r>
            <a:r>
              <a:rPr lang="en-US" sz="1600" b="1" dirty="0">
                <a:latin typeface="Consolas" panose="020B0609020204030204" pitchFamily="49" charset="0"/>
              </a:rPr>
              <a:t>(</a:t>
            </a:r>
            <a:r>
              <a:rPr lang="en-US" sz="1600" b="1" dirty="0" err="1">
                <a:latin typeface="Consolas" panose="020B0609020204030204" pitchFamily="49" charset="0"/>
              </a:rPr>
              <a:t>email.Trim</a:t>
            </a:r>
            <a:r>
              <a:rPr lang="en-US" sz="1600" b="1" dirty="0">
                <a:latin typeface="Consolas" panose="020B0609020204030204" pitchFamily="49" charset="0"/>
              </a:rPr>
              <a:t>()) &amp;&amp; emailExpr1.IsMatch(</a:t>
            </a:r>
            <a:r>
              <a:rPr lang="en-US" sz="1600" b="1" dirty="0" err="1">
                <a:latin typeface="Consolas" panose="020B0609020204030204" pitchFamily="49" charset="0"/>
              </a:rPr>
              <a:t>email.Trim</a:t>
            </a:r>
            <a:r>
              <a:rPr lang="en-US" sz="1600" b="1" dirty="0">
                <a:latin typeface="Consolas" panose="020B0609020204030204" pitchFamily="49" charset="0"/>
              </a:rPr>
              <a:t>()))</a:t>
            </a:r>
          </a:p>
          <a:p>
            <a:r>
              <a:rPr lang="en-US" sz="1600" b="1" dirty="0">
                <a:latin typeface="Consolas" panose="020B0609020204030204" pitchFamily="49" charset="0"/>
              </a:rPr>
              <a:t>    {</a:t>
            </a:r>
          </a:p>
          <a:p>
            <a:r>
              <a:rPr lang="en-US" sz="1600" b="1" dirty="0">
                <a:latin typeface="Consolas" panose="020B0609020204030204" pitchFamily="49" charset="0"/>
              </a:rPr>
              <a:t>        </a:t>
            </a:r>
            <a:r>
              <a:rPr lang="en-US" sz="1600" b="1" dirty="0" err="1">
                <a:latin typeface="Consolas" panose="020B0609020204030204" pitchFamily="49" charset="0"/>
              </a:rPr>
              <a:t>retVal</a:t>
            </a:r>
            <a:r>
              <a:rPr lang="en-US" sz="1600" b="1" dirty="0">
                <a:latin typeface="Consolas" panose="020B0609020204030204" pitchFamily="49" charset="0"/>
              </a:rPr>
              <a:t> = true;</a:t>
            </a:r>
          </a:p>
          <a:p>
            <a:r>
              <a:rPr lang="en-US" sz="1600" b="1" dirty="0">
                <a:latin typeface="Consolas" panose="020B0609020204030204" pitchFamily="49" charset="0"/>
              </a:rPr>
              <a:t>    }</a:t>
            </a:r>
          </a:p>
          <a:p>
            <a:r>
              <a:rPr lang="en-US" sz="1600" b="1" dirty="0">
                <a:latin typeface="Consolas" panose="020B0609020204030204" pitchFamily="49" charset="0"/>
              </a:rPr>
              <a:t>    else</a:t>
            </a:r>
          </a:p>
          <a:p>
            <a:r>
              <a:rPr lang="en-US" sz="1600" b="1" dirty="0">
                <a:latin typeface="Consolas" panose="020B0609020204030204" pitchFamily="49" charset="0"/>
              </a:rPr>
              <a:t>    {</a:t>
            </a:r>
          </a:p>
          <a:p>
            <a:r>
              <a:rPr lang="en-US" sz="1600" b="1" dirty="0">
                <a:latin typeface="Consolas" panose="020B0609020204030204" pitchFamily="49" charset="0"/>
              </a:rPr>
              <a:t>        </a:t>
            </a:r>
            <a:r>
              <a:rPr lang="en-US" sz="1600" b="1" dirty="0" err="1">
                <a:latin typeface="Consolas" panose="020B0609020204030204" pitchFamily="49" charset="0"/>
              </a:rPr>
              <a:t>retVal</a:t>
            </a:r>
            <a:r>
              <a:rPr lang="en-US" sz="1600" b="1" dirty="0">
                <a:latin typeface="Consolas" panose="020B0609020204030204" pitchFamily="49" charset="0"/>
              </a:rPr>
              <a:t> = false;</a:t>
            </a:r>
          </a:p>
          <a:p>
            <a:r>
              <a:rPr lang="en-US" sz="1600" b="1" dirty="0">
                <a:latin typeface="Consolas" panose="020B0609020204030204" pitchFamily="49" charset="0"/>
              </a:rPr>
              <a:t>    }</a:t>
            </a:r>
          </a:p>
          <a:p>
            <a:r>
              <a:rPr lang="en-US" sz="1600" b="1" dirty="0">
                <a:latin typeface="Consolas" panose="020B0609020204030204" pitchFamily="49" charset="0"/>
              </a:rPr>
              <a:t>}</a:t>
            </a:r>
          </a:p>
          <a:p>
            <a:r>
              <a:rPr lang="en-US" sz="1600" b="1" dirty="0">
                <a:latin typeface="Consolas" panose="020B0609020204030204" pitchFamily="49" charset="0"/>
              </a:rPr>
              <a:t>return </a:t>
            </a:r>
            <a:r>
              <a:rPr lang="en-US" sz="1600" b="1" dirty="0" err="1">
                <a:latin typeface="Consolas" panose="020B0609020204030204" pitchFamily="49" charset="0"/>
              </a:rPr>
              <a:t>retVal</a:t>
            </a:r>
            <a:r>
              <a:rPr lang="en-US" sz="1600" b="1" dirty="0">
                <a:latin typeface="Consolas" panose="020B0609020204030204" pitchFamily="49" charset="0"/>
              </a:rPr>
              <a:t>;</a:t>
            </a:r>
          </a:p>
        </p:txBody>
      </p:sp>
    </p:spTree>
    <p:extLst>
      <p:ext uri="{BB962C8B-B14F-4D97-AF65-F5344CB8AC3E}">
        <p14:creationId xmlns:p14="http://schemas.microsoft.com/office/powerpoint/2010/main" val="334157421"/>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4638" y="2125677"/>
            <a:ext cx="7315200" cy="1015663"/>
          </a:xfrm>
        </p:spPr>
        <p:txBody>
          <a:bodyPr/>
          <a:lstStyle/>
          <a:p>
            <a:r>
              <a:rPr lang="en-US" sz="6000" dirty="0"/>
              <a:t>Cloned Code Analysis</a:t>
            </a:r>
          </a:p>
        </p:txBody>
      </p:sp>
      <p:sp>
        <p:nvSpPr>
          <p:cNvPr id="4" name="Text Placeholder 3"/>
          <p:cNvSpPr>
            <a:spLocks noGrp="1"/>
          </p:cNvSpPr>
          <p:nvPr>
            <p:ph type="body" sz="quarter" idx="12"/>
          </p:nvPr>
        </p:nvSpPr>
        <p:spPr/>
        <p:txBody>
          <a:bodyPr/>
          <a:lstStyle/>
          <a:p>
            <a:r>
              <a:rPr lang="en-US" dirty="0"/>
              <a:t>DEMO</a:t>
            </a:r>
          </a:p>
        </p:txBody>
      </p:sp>
    </p:spTree>
    <p:extLst>
      <p:ext uri="{BB962C8B-B14F-4D97-AF65-F5344CB8AC3E}">
        <p14:creationId xmlns:p14="http://schemas.microsoft.com/office/powerpoint/2010/main" val="3748994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638" y="2125662"/>
            <a:ext cx="11887200" cy="1098762"/>
          </a:xfrm>
        </p:spPr>
        <p:txBody>
          <a:bodyPr/>
          <a:lstStyle/>
          <a:p>
            <a:r>
              <a:rPr lang="en-US" sz="6600" dirty="0"/>
              <a:t>Portability Analyzer for .NET Core</a:t>
            </a:r>
          </a:p>
        </p:txBody>
      </p:sp>
    </p:spTree>
    <p:extLst>
      <p:ext uri="{BB962C8B-B14F-4D97-AF65-F5344CB8AC3E}">
        <p14:creationId xmlns:p14="http://schemas.microsoft.com/office/powerpoint/2010/main" val="866352940"/>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a:t>Portabililty</a:t>
            </a:r>
            <a:r>
              <a:rPr lang="en-US" dirty="0"/>
              <a:t> Analyzer</a:t>
            </a:r>
          </a:p>
        </p:txBody>
      </p:sp>
      <p:sp>
        <p:nvSpPr>
          <p:cNvPr id="4" name="Text Placeholder 3"/>
          <p:cNvSpPr>
            <a:spLocks noGrp="1"/>
          </p:cNvSpPr>
          <p:nvPr>
            <p:ph type="body" sz="quarter" idx="10"/>
          </p:nvPr>
        </p:nvSpPr>
        <p:spPr>
          <a:xfrm>
            <a:off x="274638" y="1212850"/>
            <a:ext cx="11887200" cy="1415772"/>
          </a:xfrm>
        </p:spPr>
        <p:txBody>
          <a:bodyPr/>
          <a:lstStyle/>
          <a:p>
            <a:r>
              <a:rPr lang="en-US" dirty="0"/>
              <a:t>Install from Extensions and Updates</a:t>
            </a:r>
          </a:p>
          <a:p>
            <a:r>
              <a:rPr lang="en-US" dirty="0"/>
              <a:t>Excel report on how ready your code is</a:t>
            </a:r>
          </a:p>
        </p:txBody>
      </p:sp>
    </p:spTree>
    <p:extLst>
      <p:ext uri="{BB962C8B-B14F-4D97-AF65-F5344CB8AC3E}">
        <p14:creationId xmlns:p14="http://schemas.microsoft.com/office/powerpoint/2010/main" val="2713625930"/>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4638" y="2125677"/>
            <a:ext cx="7315200" cy="1015663"/>
          </a:xfrm>
        </p:spPr>
        <p:txBody>
          <a:bodyPr/>
          <a:lstStyle/>
          <a:p>
            <a:r>
              <a:rPr lang="en-US" sz="6000" dirty="0"/>
              <a:t>Portability Analyzer</a:t>
            </a:r>
          </a:p>
        </p:txBody>
      </p:sp>
      <p:sp>
        <p:nvSpPr>
          <p:cNvPr id="4" name="Text Placeholder 3"/>
          <p:cNvSpPr>
            <a:spLocks noGrp="1"/>
          </p:cNvSpPr>
          <p:nvPr>
            <p:ph type="body" sz="quarter" idx="12"/>
          </p:nvPr>
        </p:nvSpPr>
        <p:spPr/>
        <p:txBody>
          <a:bodyPr/>
          <a:lstStyle/>
          <a:p>
            <a:r>
              <a:rPr lang="en-US" dirty="0"/>
              <a:t>DEMO</a:t>
            </a:r>
          </a:p>
        </p:txBody>
      </p:sp>
      <p:pic>
        <p:nvPicPr>
          <p:cNvPr id="2" name="Picture 1"/>
          <p:cNvPicPr>
            <a:picLocks noChangeAspect="1"/>
          </p:cNvPicPr>
          <p:nvPr/>
        </p:nvPicPr>
        <p:blipFill>
          <a:blip r:embed="rId2"/>
          <a:stretch>
            <a:fillRect/>
          </a:stretch>
        </p:blipFill>
        <p:spPr>
          <a:xfrm>
            <a:off x="6675432" y="2688114"/>
            <a:ext cx="5695950" cy="4010025"/>
          </a:xfrm>
          <a:prstGeom prst="rect">
            <a:avLst/>
          </a:prstGeom>
        </p:spPr>
      </p:pic>
    </p:spTree>
    <p:extLst>
      <p:ext uri="{BB962C8B-B14F-4D97-AF65-F5344CB8AC3E}">
        <p14:creationId xmlns:p14="http://schemas.microsoft.com/office/powerpoint/2010/main" val="2369705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4817" y="845531"/>
            <a:ext cx="11887200" cy="1181862"/>
          </a:xfrm>
        </p:spPr>
        <p:txBody>
          <a:bodyPr/>
          <a:lstStyle/>
          <a:p>
            <a:r>
              <a:rPr lang="en-US" dirty="0"/>
              <a:t>“The Horror, the Horror.”</a:t>
            </a:r>
          </a:p>
        </p:txBody>
      </p:sp>
      <p:pic>
        <p:nvPicPr>
          <p:cNvPr id="6" name="Picture 5"/>
          <p:cNvPicPr>
            <a:picLocks noChangeAspect="1"/>
          </p:cNvPicPr>
          <p:nvPr/>
        </p:nvPicPr>
        <p:blipFill>
          <a:blip r:embed="rId2"/>
          <a:stretch>
            <a:fillRect/>
          </a:stretch>
        </p:blipFill>
        <p:spPr>
          <a:xfrm>
            <a:off x="8961407" y="2030050"/>
            <a:ext cx="3095625" cy="4762500"/>
          </a:xfrm>
          <a:prstGeom prst="rect">
            <a:avLst/>
          </a:prstGeom>
        </p:spPr>
      </p:pic>
    </p:spTree>
    <p:extLst>
      <p:ext uri="{BB962C8B-B14F-4D97-AF65-F5344CB8AC3E}">
        <p14:creationId xmlns:p14="http://schemas.microsoft.com/office/powerpoint/2010/main" val="1635297306"/>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Live Static Code Analysis</a:t>
            </a:r>
          </a:p>
        </p:txBody>
      </p:sp>
      <p:sp>
        <p:nvSpPr>
          <p:cNvPr id="5" name="Text Placeholder 4"/>
          <p:cNvSpPr>
            <a:spLocks noGrp="1"/>
          </p:cNvSpPr>
          <p:nvPr>
            <p:ph type="body" idx="1"/>
          </p:nvPr>
        </p:nvSpPr>
        <p:spPr/>
        <p:txBody>
          <a:bodyPr/>
          <a:lstStyle/>
          <a:p>
            <a:endParaRPr lang="en-US" dirty="0"/>
          </a:p>
        </p:txBody>
      </p:sp>
      <p:sp>
        <p:nvSpPr>
          <p:cNvPr id="6" name="Freeform 25"/>
          <p:cNvSpPr>
            <a:spLocks noEditPoints="1"/>
          </p:cNvSpPr>
          <p:nvPr/>
        </p:nvSpPr>
        <p:spPr bwMode="auto">
          <a:xfrm>
            <a:off x="11007929" y="5941005"/>
            <a:ext cx="879525" cy="820579"/>
          </a:xfrm>
          <a:custGeom>
            <a:avLst/>
            <a:gdLst>
              <a:gd name="T0" fmla="*/ 73 w 130"/>
              <a:gd name="T1" fmla="*/ 36 h 72"/>
              <a:gd name="T2" fmla="*/ 65 w 130"/>
              <a:gd name="T3" fmla="*/ 44 h 72"/>
              <a:gd name="T4" fmla="*/ 57 w 130"/>
              <a:gd name="T5" fmla="*/ 36 h 72"/>
              <a:gd name="T6" fmla="*/ 65 w 130"/>
              <a:gd name="T7" fmla="*/ 28 h 72"/>
              <a:gd name="T8" fmla="*/ 73 w 130"/>
              <a:gd name="T9" fmla="*/ 36 h 72"/>
              <a:gd name="T10" fmla="*/ 126 w 130"/>
              <a:gd name="T11" fmla="*/ 44 h 72"/>
              <a:gd name="T12" fmla="*/ 126 w 130"/>
              <a:gd name="T13" fmla="*/ 44 h 72"/>
              <a:gd name="T14" fmla="*/ 65 w 130"/>
              <a:gd name="T15" fmla="*/ 72 h 72"/>
              <a:gd name="T16" fmla="*/ 4 w 130"/>
              <a:gd name="T17" fmla="*/ 44 h 72"/>
              <a:gd name="T18" fmla="*/ 4 w 130"/>
              <a:gd name="T19" fmla="*/ 44 h 72"/>
              <a:gd name="T20" fmla="*/ 4 w 130"/>
              <a:gd name="T21" fmla="*/ 28 h 72"/>
              <a:gd name="T22" fmla="*/ 4 w 130"/>
              <a:gd name="T23" fmla="*/ 28 h 72"/>
              <a:gd name="T24" fmla="*/ 65 w 130"/>
              <a:gd name="T25" fmla="*/ 0 h 72"/>
              <a:gd name="T26" fmla="*/ 126 w 130"/>
              <a:gd name="T27" fmla="*/ 28 h 72"/>
              <a:gd name="T28" fmla="*/ 126 w 130"/>
              <a:gd name="T29" fmla="*/ 28 h 72"/>
              <a:gd name="T30" fmla="*/ 126 w 130"/>
              <a:gd name="T31" fmla="*/ 44 h 72"/>
              <a:gd name="T32" fmla="*/ 29 w 130"/>
              <a:gd name="T33" fmla="*/ 36 h 72"/>
              <a:gd name="T34" fmla="*/ 36 w 130"/>
              <a:gd name="T35" fmla="*/ 14 h 72"/>
              <a:gd name="T36" fmla="*/ 10 w 130"/>
              <a:gd name="T37" fmla="*/ 33 h 72"/>
              <a:gd name="T38" fmla="*/ 7 w 130"/>
              <a:gd name="T39" fmla="*/ 31 h 72"/>
              <a:gd name="T40" fmla="*/ 10 w 130"/>
              <a:gd name="T41" fmla="*/ 33 h 72"/>
              <a:gd name="T42" fmla="*/ 10 w 130"/>
              <a:gd name="T43" fmla="*/ 39 h 72"/>
              <a:gd name="T44" fmla="*/ 7 w 130"/>
              <a:gd name="T45" fmla="*/ 41 h 72"/>
              <a:gd name="T46" fmla="*/ 10 w 130"/>
              <a:gd name="T47" fmla="*/ 39 h 72"/>
              <a:gd name="T48" fmla="*/ 36 w 130"/>
              <a:gd name="T49" fmla="*/ 58 h 72"/>
              <a:gd name="T50" fmla="*/ 29 w 130"/>
              <a:gd name="T51" fmla="*/ 36 h 72"/>
              <a:gd name="T52" fmla="*/ 93 w 130"/>
              <a:gd name="T53" fmla="*/ 36 h 72"/>
              <a:gd name="T54" fmla="*/ 68 w 130"/>
              <a:gd name="T55" fmla="*/ 8 h 72"/>
              <a:gd name="T56" fmla="*/ 65 w 130"/>
              <a:gd name="T57" fmla="*/ 8 h 72"/>
              <a:gd name="T58" fmla="*/ 62 w 130"/>
              <a:gd name="T59" fmla="*/ 8 h 72"/>
              <a:gd name="T60" fmla="*/ 37 w 130"/>
              <a:gd name="T61" fmla="*/ 36 h 72"/>
              <a:gd name="T62" fmla="*/ 62 w 130"/>
              <a:gd name="T63" fmla="*/ 64 h 72"/>
              <a:gd name="T64" fmla="*/ 65 w 130"/>
              <a:gd name="T65" fmla="*/ 64 h 72"/>
              <a:gd name="T66" fmla="*/ 68 w 130"/>
              <a:gd name="T67" fmla="*/ 64 h 72"/>
              <a:gd name="T68" fmla="*/ 93 w 130"/>
              <a:gd name="T69" fmla="*/ 36 h 72"/>
              <a:gd name="T70" fmla="*/ 120 w 130"/>
              <a:gd name="T71" fmla="*/ 33 h 72"/>
              <a:gd name="T72" fmla="*/ 123 w 130"/>
              <a:gd name="T73" fmla="*/ 31 h 72"/>
              <a:gd name="T74" fmla="*/ 120 w 130"/>
              <a:gd name="T75" fmla="*/ 33 h 72"/>
              <a:gd name="T76" fmla="*/ 93 w 130"/>
              <a:gd name="T77" fmla="*/ 14 h 72"/>
              <a:gd name="T78" fmla="*/ 101 w 130"/>
              <a:gd name="T79" fmla="*/ 36 h 72"/>
              <a:gd name="T80" fmla="*/ 93 w 130"/>
              <a:gd name="T81" fmla="*/ 58 h 72"/>
              <a:gd name="T82" fmla="*/ 120 w 130"/>
              <a:gd name="T83" fmla="*/ 39 h 72"/>
              <a:gd name="T84" fmla="*/ 123 w 130"/>
              <a:gd name="T85" fmla="*/ 41 h 72"/>
              <a:gd name="T86" fmla="*/ 120 w 130"/>
              <a:gd name="T87" fmla="*/ 39 h 72"/>
              <a:gd name="T88" fmla="*/ 120 w 130"/>
              <a:gd name="T89" fmla="*/ 33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30" h="72">
                <a:moveTo>
                  <a:pt x="73" y="36"/>
                </a:moveTo>
                <a:cubicBezTo>
                  <a:pt x="73" y="40"/>
                  <a:pt x="69" y="44"/>
                  <a:pt x="65" y="44"/>
                </a:cubicBezTo>
                <a:cubicBezTo>
                  <a:pt x="60" y="44"/>
                  <a:pt x="57" y="40"/>
                  <a:pt x="57" y="36"/>
                </a:cubicBezTo>
                <a:cubicBezTo>
                  <a:pt x="57" y="32"/>
                  <a:pt x="60" y="28"/>
                  <a:pt x="65" y="28"/>
                </a:cubicBezTo>
                <a:cubicBezTo>
                  <a:pt x="69" y="28"/>
                  <a:pt x="73" y="32"/>
                  <a:pt x="73" y="36"/>
                </a:cubicBezTo>
                <a:close/>
                <a:moveTo>
                  <a:pt x="126" y="44"/>
                </a:moveTo>
                <a:cubicBezTo>
                  <a:pt x="126" y="44"/>
                  <a:pt x="126" y="44"/>
                  <a:pt x="126" y="44"/>
                </a:cubicBezTo>
                <a:cubicBezTo>
                  <a:pt x="109" y="62"/>
                  <a:pt x="88" y="72"/>
                  <a:pt x="65" y="72"/>
                </a:cubicBezTo>
                <a:cubicBezTo>
                  <a:pt x="42" y="72"/>
                  <a:pt x="20" y="62"/>
                  <a:pt x="4" y="44"/>
                </a:cubicBezTo>
                <a:cubicBezTo>
                  <a:pt x="4" y="44"/>
                  <a:pt x="4" y="44"/>
                  <a:pt x="4" y="44"/>
                </a:cubicBezTo>
                <a:cubicBezTo>
                  <a:pt x="0" y="40"/>
                  <a:pt x="0" y="32"/>
                  <a:pt x="4" y="28"/>
                </a:cubicBezTo>
                <a:cubicBezTo>
                  <a:pt x="4" y="28"/>
                  <a:pt x="4" y="28"/>
                  <a:pt x="4" y="28"/>
                </a:cubicBezTo>
                <a:cubicBezTo>
                  <a:pt x="20" y="10"/>
                  <a:pt x="42" y="0"/>
                  <a:pt x="65" y="0"/>
                </a:cubicBezTo>
                <a:cubicBezTo>
                  <a:pt x="88" y="0"/>
                  <a:pt x="109" y="10"/>
                  <a:pt x="126" y="28"/>
                </a:cubicBezTo>
                <a:cubicBezTo>
                  <a:pt x="126" y="28"/>
                  <a:pt x="126" y="28"/>
                  <a:pt x="126" y="28"/>
                </a:cubicBezTo>
                <a:cubicBezTo>
                  <a:pt x="130" y="32"/>
                  <a:pt x="130" y="40"/>
                  <a:pt x="126" y="44"/>
                </a:cubicBezTo>
                <a:close/>
                <a:moveTo>
                  <a:pt x="29" y="36"/>
                </a:moveTo>
                <a:cubicBezTo>
                  <a:pt x="29" y="28"/>
                  <a:pt x="31" y="20"/>
                  <a:pt x="36" y="14"/>
                </a:cubicBezTo>
                <a:cubicBezTo>
                  <a:pt x="26" y="18"/>
                  <a:pt x="17" y="25"/>
                  <a:pt x="10" y="33"/>
                </a:cubicBezTo>
                <a:cubicBezTo>
                  <a:pt x="7" y="31"/>
                  <a:pt x="7" y="31"/>
                  <a:pt x="7" y="31"/>
                </a:cubicBezTo>
                <a:cubicBezTo>
                  <a:pt x="10" y="33"/>
                  <a:pt x="10" y="33"/>
                  <a:pt x="10" y="33"/>
                </a:cubicBezTo>
                <a:cubicBezTo>
                  <a:pt x="8" y="35"/>
                  <a:pt x="8" y="37"/>
                  <a:pt x="10" y="39"/>
                </a:cubicBezTo>
                <a:cubicBezTo>
                  <a:pt x="7" y="41"/>
                  <a:pt x="7" y="41"/>
                  <a:pt x="7" y="41"/>
                </a:cubicBezTo>
                <a:cubicBezTo>
                  <a:pt x="10" y="39"/>
                  <a:pt x="10" y="39"/>
                  <a:pt x="10" y="39"/>
                </a:cubicBezTo>
                <a:cubicBezTo>
                  <a:pt x="17" y="47"/>
                  <a:pt x="26" y="54"/>
                  <a:pt x="36" y="58"/>
                </a:cubicBezTo>
                <a:cubicBezTo>
                  <a:pt x="31" y="52"/>
                  <a:pt x="29" y="44"/>
                  <a:pt x="29" y="36"/>
                </a:cubicBezTo>
                <a:close/>
                <a:moveTo>
                  <a:pt x="93" y="36"/>
                </a:moveTo>
                <a:cubicBezTo>
                  <a:pt x="93" y="22"/>
                  <a:pt x="82" y="10"/>
                  <a:pt x="68" y="8"/>
                </a:cubicBezTo>
                <a:cubicBezTo>
                  <a:pt x="67" y="8"/>
                  <a:pt x="66" y="8"/>
                  <a:pt x="65" y="8"/>
                </a:cubicBezTo>
                <a:cubicBezTo>
                  <a:pt x="64" y="8"/>
                  <a:pt x="63" y="8"/>
                  <a:pt x="62" y="8"/>
                </a:cubicBezTo>
                <a:cubicBezTo>
                  <a:pt x="48" y="10"/>
                  <a:pt x="37" y="22"/>
                  <a:pt x="37" y="36"/>
                </a:cubicBezTo>
                <a:cubicBezTo>
                  <a:pt x="37" y="50"/>
                  <a:pt x="48" y="62"/>
                  <a:pt x="62" y="64"/>
                </a:cubicBezTo>
                <a:cubicBezTo>
                  <a:pt x="63" y="64"/>
                  <a:pt x="64" y="64"/>
                  <a:pt x="65" y="64"/>
                </a:cubicBezTo>
                <a:cubicBezTo>
                  <a:pt x="66" y="64"/>
                  <a:pt x="67" y="64"/>
                  <a:pt x="68" y="64"/>
                </a:cubicBezTo>
                <a:cubicBezTo>
                  <a:pt x="82" y="62"/>
                  <a:pt x="93" y="50"/>
                  <a:pt x="93" y="36"/>
                </a:cubicBezTo>
                <a:close/>
                <a:moveTo>
                  <a:pt x="120" y="33"/>
                </a:moveTo>
                <a:cubicBezTo>
                  <a:pt x="123" y="31"/>
                  <a:pt x="123" y="31"/>
                  <a:pt x="123" y="31"/>
                </a:cubicBezTo>
                <a:cubicBezTo>
                  <a:pt x="120" y="33"/>
                  <a:pt x="120" y="33"/>
                  <a:pt x="120" y="33"/>
                </a:cubicBezTo>
                <a:cubicBezTo>
                  <a:pt x="112" y="25"/>
                  <a:pt x="103" y="18"/>
                  <a:pt x="93" y="14"/>
                </a:cubicBezTo>
                <a:cubicBezTo>
                  <a:pt x="98" y="20"/>
                  <a:pt x="101" y="28"/>
                  <a:pt x="101" y="36"/>
                </a:cubicBezTo>
                <a:cubicBezTo>
                  <a:pt x="101" y="44"/>
                  <a:pt x="98" y="52"/>
                  <a:pt x="93" y="58"/>
                </a:cubicBezTo>
                <a:cubicBezTo>
                  <a:pt x="103" y="54"/>
                  <a:pt x="112" y="47"/>
                  <a:pt x="120" y="39"/>
                </a:cubicBezTo>
                <a:cubicBezTo>
                  <a:pt x="123" y="41"/>
                  <a:pt x="123" y="41"/>
                  <a:pt x="123" y="41"/>
                </a:cubicBezTo>
                <a:cubicBezTo>
                  <a:pt x="120" y="39"/>
                  <a:pt x="120" y="39"/>
                  <a:pt x="120" y="39"/>
                </a:cubicBezTo>
                <a:cubicBezTo>
                  <a:pt x="121" y="37"/>
                  <a:pt x="121" y="35"/>
                  <a:pt x="120" y="33"/>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7" name="Freeform 227"/>
          <p:cNvSpPr>
            <a:spLocks noEditPoints="1"/>
          </p:cNvSpPr>
          <p:nvPr/>
        </p:nvSpPr>
        <p:spPr bwMode="auto">
          <a:xfrm>
            <a:off x="9052846" y="5966115"/>
            <a:ext cx="842006" cy="884838"/>
          </a:xfrm>
          <a:custGeom>
            <a:avLst/>
            <a:gdLst>
              <a:gd name="T0" fmla="*/ 127 w 127"/>
              <a:gd name="T1" fmla="*/ 28 h 127"/>
              <a:gd name="T2" fmla="*/ 99 w 127"/>
              <a:gd name="T3" fmla="*/ 0 h 127"/>
              <a:gd name="T4" fmla="*/ 72 w 127"/>
              <a:gd name="T5" fmla="*/ 24 h 127"/>
              <a:gd name="T6" fmla="*/ 0 w 127"/>
              <a:gd name="T7" fmla="*/ 110 h 127"/>
              <a:gd name="T8" fmla="*/ 17 w 127"/>
              <a:gd name="T9" fmla="*/ 127 h 127"/>
              <a:gd name="T10" fmla="*/ 103 w 127"/>
              <a:gd name="T11" fmla="*/ 56 h 127"/>
              <a:gd name="T12" fmla="*/ 127 w 127"/>
              <a:gd name="T13" fmla="*/ 28 h 127"/>
              <a:gd name="T14" fmla="*/ 99 w 127"/>
              <a:gd name="T15" fmla="*/ 8 h 127"/>
              <a:gd name="T16" fmla="*/ 119 w 127"/>
              <a:gd name="T17" fmla="*/ 28 h 127"/>
              <a:gd name="T18" fmla="*/ 116 w 127"/>
              <a:gd name="T19" fmla="*/ 39 h 127"/>
              <a:gd name="T20" fmla="*/ 88 w 127"/>
              <a:gd name="T21" fmla="*/ 11 h 127"/>
              <a:gd name="T22" fmla="*/ 99 w 127"/>
              <a:gd name="T23" fmla="*/ 8 h 127"/>
              <a:gd name="T24" fmla="*/ 18 w 127"/>
              <a:gd name="T25" fmla="*/ 117 h 127"/>
              <a:gd name="T26" fmla="*/ 11 w 127"/>
              <a:gd name="T27" fmla="*/ 110 h 127"/>
              <a:gd name="T28" fmla="*/ 20 w 127"/>
              <a:gd name="T29" fmla="*/ 98 h 127"/>
              <a:gd name="T30" fmla="*/ 29 w 127"/>
              <a:gd name="T31" fmla="*/ 107 h 127"/>
              <a:gd name="T32" fmla="*/ 18 w 127"/>
              <a:gd name="T33" fmla="*/ 117 h 127"/>
              <a:gd name="T34" fmla="*/ 35 w 127"/>
              <a:gd name="T35" fmla="*/ 102 h 127"/>
              <a:gd name="T36" fmla="*/ 25 w 127"/>
              <a:gd name="T37" fmla="*/ 92 h 127"/>
              <a:gd name="T38" fmla="*/ 72 w 127"/>
              <a:gd name="T39" fmla="*/ 36 h 127"/>
              <a:gd name="T40" fmla="*/ 92 w 127"/>
              <a:gd name="T41" fmla="*/ 55 h 127"/>
              <a:gd name="T42" fmla="*/ 35 w 127"/>
              <a:gd name="T43" fmla="*/ 102 h 127"/>
              <a:gd name="T44" fmla="*/ 79 w 127"/>
              <a:gd name="T45" fmla="*/ 28 h 127"/>
              <a:gd name="T46" fmla="*/ 83 w 127"/>
              <a:gd name="T47" fmla="*/ 17 h 127"/>
              <a:gd name="T48" fmla="*/ 110 w 127"/>
              <a:gd name="T49" fmla="*/ 45 h 127"/>
              <a:gd name="T50" fmla="*/ 99 w 127"/>
              <a:gd name="T51" fmla="*/ 48 h 127"/>
              <a:gd name="T52" fmla="*/ 79 w 127"/>
              <a:gd name="T53" fmla="*/ 28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7" h="127">
                <a:moveTo>
                  <a:pt x="127" y="28"/>
                </a:moveTo>
                <a:cubicBezTo>
                  <a:pt x="127" y="12"/>
                  <a:pt x="115" y="0"/>
                  <a:pt x="99" y="0"/>
                </a:cubicBezTo>
                <a:cubicBezTo>
                  <a:pt x="85" y="0"/>
                  <a:pt x="73" y="10"/>
                  <a:pt x="72" y="24"/>
                </a:cubicBezTo>
                <a:cubicBezTo>
                  <a:pt x="0" y="110"/>
                  <a:pt x="0" y="110"/>
                  <a:pt x="0" y="110"/>
                </a:cubicBezTo>
                <a:cubicBezTo>
                  <a:pt x="17" y="127"/>
                  <a:pt x="17" y="127"/>
                  <a:pt x="17" y="127"/>
                </a:cubicBezTo>
                <a:cubicBezTo>
                  <a:pt x="103" y="56"/>
                  <a:pt x="103" y="56"/>
                  <a:pt x="103" y="56"/>
                </a:cubicBezTo>
                <a:cubicBezTo>
                  <a:pt x="117" y="54"/>
                  <a:pt x="127" y="42"/>
                  <a:pt x="127" y="28"/>
                </a:cubicBezTo>
                <a:close/>
                <a:moveTo>
                  <a:pt x="99" y="8"/>
                </a:moveTo>
                <a:cubicBezTo>
                  <a:pt x="110" y="8"/>
                  <a:pt x="119" y="17"/>
                  <a:pt x="119" y="28"/>
                </a:cubicBezTo>
                <a:cubicBezTo>
                  <a:pt x="119" y="32"/>
                  <a:pt x="118" y="36"/>
                  <a:pt x="116" y="39"/>
                </a:cubicBezTo>
                <a:cubicBezTo>
                  <a:pt x="88" y="11"/>
                  <a:pt x="88" y="11"/>
                  <a:pt x="88" y="11"/>
                </a:cubicBezTo>
                <a:cubicBezTo>
                  <a:pt x="91" y="9"/>
                  <a:pt x="95" y="8"/>
                  <a:pt x="99" y="8"/>
                </a:cubicBezTo>
                <a:close/>
                <a:moveTo>
                  <a:pt x="18" y="117"/>
                </a:moveTo>
                <a:cubicBezTo>
                  <a:pt x="11" y="110"/>
                  <a:pt x="11" y="110"/>
                  <a:pt x="11" y="110"/>
                </a:cubicBezTo>
                <a:cubicBezTo>
                  <a:pt x="20" y="98"/>
                  <a:pt x="20" y="98"/>
                  <a:pt x="20" y="98"/>
                </a:cubicBezTo>
                <a:cubicBezTo>
                  <a:pt x="29" y="107"/>
                  <a:pt x="29" y="107"/>
                  <a:pt x="29" y="107"/>
                </a:cubicBezTo>
                <a:lnTo>
                  <a:pt x="18" y="117"/>
                </a:lnTo>
                <a:close/>
                <a:moveTo>
                  <a:pt x="35" y="102"/>
                </a:moveTo>
                <a:cubicBezTo>
                  <a:pt x="25" y="92"/>
                  <a:pt x="25" y="92"/>
                  <a:pt x="25" y="92"/>
                </a:cubicBezTo>
                <a:cubicBezTo>
                  <a:pt x="72" y="36"/>
                  <a:pt x="72" y="36"/>
                  <a:pt x="72" y="36"/>
                </a:cubicBezTo>
                <a:cubicBezTo>
                  <a:pt x="75" y="45"/>
                  <a:pt x="82" y="52"/>
                  <a:pt x="92" y="55"/>
                </a:cubicBezTo>
                <a:lnTo>
                  <a:pt x="35" y="102"/>
                </a:lnTo>
                <a:close/>
                <a:moveTo>
                  <a:pt x="79" y="28"/>
                </a:moveTo>
                <a:cubicBezTo>
                  <a:pt x="79" y="24"/>
                  <a:pt x="81" y="20"/>
                  <a:pt x="83" y="17"/>
                </a:cubicBezTo>
                <a:cubicBezTo>
                  <a:pt x="110" y="45"/>
                  <a:pt x="110" y="45"/>
                  <a:pt x="110" y="45"/>
                </a:cubicBezTo>
                <a:cubicBezTo>
                  <a:pt x="107" y="47"/>
                  <a:pt x="103" y="48"/>
                  <a:pt x="99" y="48"/>
                </a:cubicBezTo>
                <a:cubicBezTo>
                  <a:pt x="88" y="48"/>
                  <a:pt x="79" y="39"/>
                  <a:pt x="79" y="28"/>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Freeform 232"/>
          <p:cNvSpPr>
            <a:spLocks noEditPoints="1"/>
          </p:cNvSpPr>
          <p:nvPr/>
        </p:nvSpPr>
        <p:spPr bwMode="auto">
          <a:xfrm>
            <a:off x="10058675" y="5966115"/>
            <a:ext cx="731512" cy="795469"/>
          </a:xfrm>
          <a:custGeom>
            <a:avLst/>
            <a:gdLst>
              <a:gd name="T0" fmla="*/ 96 w 120"/>
              <a:gd name="T1" fmla="*/ 120 h 120"/>
              <a:gd name="T2" fmla="*/ 120 w 120"/>
              <a:gd name="T3" fmla="*/ 96 h 120"/>
              <a:gd name="T4" fmla="*/ 120 w 120"/>
              <a:gd name="T5" fmla="*/ 104 h 120"/>
              <a:gd name="T6" fmla="*/ 104 w 120"/>
              <a:gd name="T7" fmla="*/ 120 h 120"/>
              <a:gd name="T8" fmla="*/ 96 w 120"/>
              <a:gd name="T9" fmla="*/ 120 h 120"/>
              <a:gd name="T10" fmla="*/ 120 w 120"/>
              <a:gd name="T11" fmla="*/ 72 h 120"/>
              <a:gd name="T12" fmla="*/ 72 w 120"/>
              <a:gd name="T13" fmla="*/ 120 h 120"/>
              <a:gd name="T14" fmla="*/ 80 w 120"/>
              <a:gd name="T15" fmla="*/ 120 h 120"/>
              <a:gd name="T16" fmla="*/ 120 w 120"/>
              <a:gd name="T17" fmla="*/ 80 h 120"/>
              <a:gd name="T18" fmla="*/ 120 w 120"/>
              <a:gd name="T19" fmla="*/ 72 h 120"/>
              <a:gd name="T20" fmla="*/ 120 w 120"/>
              <a:gd name="T21" fmla="*/ 48 h 120"/>
              <a:gd name="T22" fmla="*/ 48 w 120"/>
              <a:gd name="T23" fmla="*/ 120 h 120"/>
              <a:gd name="T24" fmla="*/ 56 w 120"/>
              <a:gd name="T25" fmla="*/ 120 h 120"/>
              <a:gd name="T26" fmla="*/ 120 w 120"/>
              <a:gd name="T27" fmla="*/ 56 h 120"/>
              <a:gd name="T28" fmla="*/ 120 w 120"/>
              <a:gd name="T29" fmla="*/ 48 h 120"/>
              <a:gd name="T30" fmla="*/ 120 w 120"/>
              <a:gd name="T31" fmla="*/ 24 h 120"/>
              <a:gd name="T32" fmla="*/ 24 w 120"/>
              <a:gd name="T33" fmla="*/ 120 h 120"/>
              <a:gd name="T34" fmla="*/ 32 w 120"/>
              <a:gd name="T35" fmla="*/ 120 h 120"/>
              <a:gd name="T36" fmla="*/ 120 w 120"/>
              <a:gd name="T37" fmla="*/ 32 h 120"/>
              <a:gd name="T38" fmla="*/ 120 w 120"/>
              <a:gd name="T39" fmla="*/ 24 h 120"/>
              <a:gd name="T40" fmla="*/ 120 w 120"/>
              <a:gd name="T41" fmla="*/ 0 h 120"/>
              <a:gd name="T42" fmla="*/ 0 w 120"/>
              <a:gd name="T43" fmla="*/ 120 h 120"/>
              <a:gd name="T44" fmla="*/ 8 w 120"/>
              <a:gd name="T45" fmla="*/ 120 h 120"/>
              <a:gd name="T46" fmla="*/ 120 w 120"/>
              <a:gd name="T47" fmla="*/ 8 h 120"/>
              <a:gd name="T48" fmla="*/ 120 w 120"/>
              <a:gd name="T49"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0" h="120">
                <a:moveTo>
                  <a:pt x="96" y="120"/>
                </a:moveTo>
                <a:cubicBezTo>
                  <a:pt x="96" y="106"/>
                  <a:pt x="107" y="96"/>
                  <a:pt x="120" y="96"/>
                </a:cubicBezTo>
                <a:cubicBezTo>
                  <a:pt x="120" y="104"/>
                  <a:pt x="120" y="104"/>
                  <a:pt x="120" y="104"/>
                </a:cubicBezTo>
                <a:cubicBezTo>
                  <a:pt x="112" y="104"/>
                  <a:pt x="104" y="111"/>
                  <a:pt x="104" y="120"/>
                </a:cubicBezTo>
                <a:lnTo>
                  <a:pt x="96" y="120"/>
                </a:lnTo>
                <a:close/>
                <a:moveTo>
                  <a:pt x="120" y="72"/>
                </a:moveTo>
                <a:cubicBezTo>
                  <a:pt x="94" y="72"/>
                  <a:pt x="72" y="93"/>
                  <a:pt x="72" y="120"/>
                </a:cubicBezTo>
                <a:cubicBezTo>
                  <a:pt x="80" y="120"/>
                  <a:pt x="80" y="120"/>
                  <a:pt x="80" y="120"/>
                </a:cubicBezTo>
                <a:cubicBezTo>
                  <a:pt x="80" y="98"/>
                  <a:pt x="98" y="80"/>
                  <a:pt x="120" y="80"/>
                </a:cubicBezTo>
                <a:lnTo>
                  <a:pt x="120" y="72"/>
                </a:lnTo>
                <a:close/>
                <a:moveTo>
                  <a:pt x="120" y="48"/>
                </a:moveTo>
                <a:cubicBezTo>
                  <a:pt x="81" y="48"/>
                  <a:pt x="48" y="80"/>
                  <a:pt x="48" y="120"/>
                </a:cubicBezTo>
                <a:cubicBezTo>
                  <a:pt x="56" y="120"/>
                  <a:pt x="56" y="120"/>
                  <a:pt x="56" y="120"/>
                </a:cubicBezTo>
                <a:cubicBezTo>
                  <a:pt x="56" y="84"/>
                  <a:pt x="85" y="56"/>
                  <a:pt x="120" y="56"/>
                </a:cubicBezTo>
                <a:lnTo>
                  <a:pt x="120" y="48"/>
                </a:lnTo>
                <a:close/>
                <a:moveTo>
                  <a:pt x="120" y="24"/>
                </a:moveTo>
                <a:cubicBezTo>
                  <a:pt x="67" y="24"/>
                  <a:pt x="24" y="67"/>
                  <a:pt x="24" y="120"/>
                </a:cubicBezTo>
                <a:cubicBezTo>
                  <a:pt x="32" y="120"/>
                  <a:pt x="32" y="120"/>
                  <a:pt x="32" y="120"/>
                </a:cubicBezTo>
                <a:cubicBezTo>
                  <a:pt x="32" y="71"/>
                  <a:pt x="72" y="32"/>
                  <a:pt x="120" y="32"/>
                </a:cubicBezTo>
                <a:lnTo>
                  <a:pt x="120" y="24"/>
                </a:lnTo>
                <a:close/>
                <a:moveTo>
                  <a:pt x="120" y="0"/>
                </a:moveTo>
                <a:cubicBezTo>
                  <a:pt x="54" y="0"/>
                  <a:pt x="0" y="53"/>
                  <a:pt x="0" y="120"/>
                </a:cubicBezTo>
                <a:cubicBezTo>
                  <a:pt x="8" y="120"/>
                  <a:pt x="8" y="120"/>
                  <a:pt x="8" y="120"/>
                </a:cubicBezTo>
                <a:cubicBezTo>
                  <a:pt x="8" y="58"/>
                  <a:pt x="59" y="8"/>
                  <a:pt x="120" y="8"/>
                </a:cubicBezTo>
                <a:lnTo>
                  <a:pt x="120" y="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006962011"/>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1830" y="1222327"/>
            <a:ext cx="11887200" cy="2769989"/>
          </a:xfrm>
        </p:spPr>
        <p:txBody>
          <a:bodyPr/>
          <a:lstStyle/>
          <a:p>
            <a:r>
              <a:rPr lang="en-US" dirty="0"/>
              <a:t>Live – as you work – Roslyn brought LIVE</a:t>
            </a:r>
          </a:p>
          <a:p>
            <a:r>
              <a:rPr lang="en-US" dirty="0"/>
              <a:t>IN YOUR FACE warnings and errors</a:t>
            </a:r>
          </a:p>
          <a:p>
            <a:r>
              <a:rPr lang="en-US" dirty="0"/>
              <a:t>Improve coding skills while </a:t>
            </a:r>
            <a:r>
              <a:rPr lang="en-US" dirty="0" err="1"/>
              <a:t>devs</a:t>
            </a:r>
            <a:r>
              <a:rPr lang="en-US" dirty="0"/>
              <a:t> work</a:t>
            </a:r>
          </a:p>
          <a:p>
            <a:r>
              <a:rPr lang="en-US" dirty="0"/>
              <a:t>Work against “rules”</a:t>
            </a:r>
          </a:p>
        </p:txBody>
      </p:sp>
      <p:sp>
        <p:nvSpPr>
          <p:cNvPr id="2" name="Title 1"/>
          <p:cNvSpPr>
            <a:spLocks noGrp="1"/>
          </p:cNvSpPr>
          <p:nvPr>
            <p:ph type="title"/>
          </p:nvPr>
        </p:nvSpPr>
        <p:spPr/>
        <p:txBody>
          <a:bodyPr/>
          <a:lstStyle/>
          <a:p>
            <a:r>
              <a:rPr lang="en-US" dirty="0"/>
              <a:t>Live Static Code Analyzer</a:t>
            </a:r>
          </a:p>
        </p:txBody>
      </p:sp>
    </p:spTree>
    <p:extLst>
      <p:ext uri="{BB962C8B-B14F-4D97-AF65-F5344CB8AC3E}">
        <p14:creationId xmlns:p14="http://schemas.microsoft.com/office/powerpoint/2010/main" val="1564345608"/>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9E95A1B-42AB-456C-BFF2-9DD6ABBF9EE8}"/>
              </a:ext>
            </a:extLst>
          </p:cNvPr>
          <p:cNvSpPr>
            <a:spLocks noGrp="1"/>
          </p:cNvSpPr>
          <p:nvPr>
            <p:ph type="title"/>
          </p:nvPr>
        </p:nvSpPr>
        <p:spPr/>
        <p:txBody>
          <a:bodyPr/>
          <a:lstStyle/>
          <a:p>
            <a:r>
              <a:rPr lang="en-US" dirty="0"/>
              <a:t>DEMO: Analyzers in Action</a:t>
            </a:r>
          </a:p>
        </p:txBody>
      </p:sp>
    </p:spTree>
    <p:extLst>
      <p:ext uri="{BB962C8B-B14F-4D97-AF65-F5344CB8AC3E}">
        <p14:creationId xmlns:p14="http://schemas.microsoft.com/office/powerpoint/2010/main" val="3335017534"/>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08B45C4-5442-47D7-A89D-80613C5D26CF}"/>
              </a:ext>
            </a:extLst>
          </p:cNvPr>
          <p:cNvSpPr>
            <a:spLocks noGrp="1"/>
          </p:cNvSpPr>
          <p:nvPr>
            <p:ph type="body" sz="quarter" idx="10"/>
          </p:nvPr>
        </p:nvSpPr>
        <p:spPr>
          <a:xfrm>
            <a:off x="274638" y="1212850"/>
            <a:ext cx="11887200" cy="2634567"/>
          </a:xfrm>
        </p:spPr>
        <p:txBody>
          <a:bodyPr/>
          <a:lstStyle/>
          <a:p>
            <a:r>
              <a:rPr lang="en-US" dirty="0"/>
              <a:t>Pre-VS2019 16.8 and/or &lt; .NET 5.0</a:t>
            </a:r>
          </a:p>
          <a:p>
            <a:pPr lvl="1"/>
            <a:r>
              <a:rPr lang="en-US" dirty="0"/>
              <a:t>Install </a:t>
            </a:r>
            <a:r>
              <a:rPr lang="en-US" dirty="0" err="1"/>
              <a:t>Microsoft.CodeAnalysis.NetAnalyzers</a:t>
            </a:r>
            <a:r>
              <a:rPr lang="en-US" dirty="0"/>
              <a:t> </a:t>
            </a:r>
            <a:r>
              <a:rPr lang="en-US" dirty="0" err="1"/>
              <a:t>Nuget</a:t>
            </a:r>
            <a:endParaRPr lang="en-US" dirty="0"/>
          </a:p>
          <a:p>
            <a:r>
              <a:rPr lang="en-US" dirty="0"/>
              <a:t>VS2019 16.8 and/or &gt; .NET 5.0</a:t>
            </a:r>
          </a:p>
          <a:p>
            <a:pPr lvl="1"/>
            <a:r>
              <a:rPr lang="en-US" dirty="0"/>
              <a:t>VS 2019 16.8 and .NET 5.0&gt; analyzers included with .NET SDK.  </a:t>
            </a:r>
          </a:p>
          <a:p>
            <a:pPr lvl="1"/>
            <a:r>
              <a:rPr lang="en-US" dirty="0"/>
              <a:t>Set </a:t>
            </a:r>
            <a:r>
              <a:rPr lang="en-US" dirty="0" err="1"/>
              <a:t>MSBuild</a:t>
            </a:r>
            <a:r>
              <a:rPr lang="en-US" dirty="0"/>
              <a:t> </a:t>
            </a:r>
            <a:r>
              <a:rPr lang="en-US" dirty="0" err="1"/>
              <a:t>EnableNETAnalyzers</a:t>
            </a:r>
            <a:r>
              <a:rPr lang="en-US" dirty="0"/>
              <a:t>=true</a:t>
            </a:r>
          </a:p>
        </p:txBody>
      </p:sp>
      <p:sp>
        <p:nvSpPr>
          <p:cNvPr id="3" name="Title 2">
            <a:extLst>
              <a:ext uri="{FF2B5EF4-FFF2-40B4-BE49-F238E27FC236}">
                <a16:creationId xmlns:a16="http://schemas.microsoft.com/office/drawing/2014/main" id="{92BBB66B-0C60-4941-A718-ADCDE4B9A8EF}"/>
              </a:ext>
            </a:extLst>
          </p:cNvPr>
          <p:cNvSpPr>
            <a:spLocks noGrp="1"/>
          </p:cNvSpPr>
          <p:nvPr>
            <p:ph type="title"/>
          </p:nvPr>
        </p:nvSpPr>
        <p:spPr/>
        <p:txBody>
          <a:bodyPr/>
          <a:lstStyle/>
          <a:p>
            <a:r>
              <a:rPr lang="en-US" dirty="0"/>
              <a:t>Enabling core analyzers</a:t>
            </a:r>
          </a:p>
        </p:txBody>
      </p:sp>
      <p:sp>
        <p:nvSpPr>
          <p:cNvPr id="4" name="TextBox 3">
            <a:extLst>
              <a:ext uri="{FF2B5EF4-FFF2-40B4-BE49-F238E27FC236}">
                <a16:creationId xmlns:a16="http://schemas.microsoft.com/office/drawing/2014/main" id="{1B679BE0-F6C9-48F2-8B86-DE18FE4F0885}"/>
              </a:ext>
            </a:extLst>
          </p:cNvPr>
          <p:cNvSpPr txBox="1"/>
          <p:nvPr/>
        </p:nvSpPr>
        <p:spPr>
          <a:xfrm>
            <a:off x="3749384" y="4137335"/>
            <a:ext cx="7955193" cy="1369606"/>
          </a:xfrm>
          <a:prstGeom prst="rect">
            <a:avLst/>
          </a:prstGeom>
          <a:solidFill>
            <a:schemeClr val="bg1"/>
          </a:solidFill>
          <a:ln w="25400">
            <a:solidFill>
              <a:schemeClr val="tx1"/>
            </a:solidFill>
          </a:ln>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latin typeface="Consolas" panose="020B0609020204030204" pitchFamily="49" charset="0"/>
              </a:rPr>
              <a:t>&lt;</a:t>
            </a:r>
            <a:r>
              <a:rPr lang="en-US" sz="2400" dirty="0" err="1">
                <a:gradFill>
                  <a:gsLst>
                    <a:gs pos="2917">
                      <a:schemeClr val="tx1"/>
                    </a:gs>
                    <a:gs pos="30000">
                      <a:schemeClr val="tx1"/>
                    </a:gs>
                  </a:gsLst>
                  <a:lin ang="5400000" scaled="0"/>
                </a:gradFill>
                <a:latin typeface="Consolas" panose="020B0609020204030204" pitchFamily="49" charset="0"/>
              </a:rPr>
              <a:t>PropertyGroup</a:t>
            </a:r>
            <a:r>
              <a:rPr lang="en-US" sz="2400" dirty="0">
                <a:gradFill>
                  <a:gsLst>
                    <a:gs pos="2917">
                      <a:schemeClr val="tx1"/>
                    </a:gs>
                    <a:gs pos="30000">
                      <a:schemeClr val="tx1"/>
                    </a:gs>
                  </a:gsLst>
                  <a:lin ang="5400000" scaled="0"/>
                </a:gradFill>
                <a:latin typeface="Consolas" panose="020B0609020204030204" pitchFamily="49" charset="0"/>
              </a:rPr>
              <a:t>&gt; &lt;</a:t>
            </a:r>
            <a:r>
              <a:rPr lang="en-US" sz="2400" dirty="0" err="1">
                <a:gradFill>
                  <a:gsLst>
                    <a:gs pos="2917">
                      <a:schemeClr val="tx1"/>
                    </a:gs>
                    <a:gs pos="30000">
                      <a:schemeClr val="tx1"/>
                    </a:gs>
                  </a:gsLst>
                  <a:lin ang="5400000" scaled="0"/>
                </a:gradFill>
                <a:latin typeface="Consolas" panose="020B0609020204030204" pitchFamily="49" charset="0"/>
              </a:rPr>
              <a:t>EnableNETAnalyzers</a:t>
            </a:r>
            <a:r>
              <a:rPr lang="en-US" sz="2400" dirty="0">
                <a:gradFill>
                  <a:gsLst>
                    <a:gs pos="2917">
                      <a:schemeClr val="tx1"/>
                    </a:gs>
                    <a:gs pos="30000">
                      <a:schemeClr val="tx1"/>
                    </a:gs>
                  </a:gsLst>
                  <a:lin ang="5400000" scaled="0"/>
                </a:gradFill>
                <a:latin typeface="Consolas" panose="020B0609020204030204" pitchFamily="49" charset="0"/>
              </a:rPr>
              <a:t>&gt;true&lt;/</a:t>
            </a:r>
            <a:r>
              <a:rPr lang="en-US" sz="2400" dirty="0" err="1">
                <a:gradFill>
                  <a:gsLst>
                    <a:gs pos="2917">
                      <a:schemeClr val="tx1"/>
                    </a:gs>
                    <a:gs pos="30000">
                      <a:schemeClr val="tx1"/>
                    </a:gs>
                  </a:gsLst>
                  <a:lin ang="5400000" scaled="0"/>
                </a:gradFill>
                <a:latin typeface="Consolas" panose="020B0609020204030204" pitchFamily="49" charset="0"/>
              </a:rPr>
              <a:t>EnableNETAnalyzers</a:t>
            </a:r>
            <a:r>
              <a:rPr lang="en-US" sz="2400" dirty="0">
                <a:gradFill>
                  <a:gsLst>
                    <a:gs pos="2917">
                      <a:schemeClr val="tx1"/>
                    </a:gs>
                    <a:gs pos="30000">
                      <a:schemeClr val="tx1"/>
                    </a:gs>
                  </a:gsLst>
                  <a:lin ang="5400000" scaled="0"/>
                </a:gradFill>
                <a:latin typeface="Consolas" panose="020B0609020204030204" pitchFamily="49" charset="0"/>
              </a:rPr>
              <a:t>&gt;</a:t>
            </a:r>
          </a:p>
          <a:p>
            <a:pPr>
              <a:lnSpc>
                <a:spcPct val="90000"/>
              </a:lnSpc>
              <a:spcAft>
                <a:spcPts val="600"/>
              </a:spcAft>
            </a:pPr>
            <a:r>
              <a:rPr lang="en-US" sz="2400" dirty="0">
                <a:gradFill>
                  <a:gsLst>
                    <a:gs pos="2917">
                      <a:schemeClr val="tx1"/>
                    </a:gs>
                    <a:gs pos="30000">
                      <a:schemeClr val="tx1"/>
                    </a:gs>
                  </a:gsLst>
                  <a:lin ang="5400000" scaled="0"/>
                </a:gradFill>
                <a:latin typeface="Consolas" panose="020B0609020204030204" pitchFamily="49" charset="0"/>
              </a:rPr>
              <a:t>&lt;/</a:t>
            </a:r>
            <a:r>
              <a:rPr lang="en-US" sz="2400" dirty="0" err="1">
                <a:gradFill>
                  <a:gsLst>
                    <a:gs pos="2917">
                      <a:schemeClr val="tx1"/>
                    </a:gs>
                    <a:gs pos="30000">
                      <a:schemeClr val="tx1"/>
                    </a:gs>
                  </a:gsLst>
                  <a:lin ang="5400000" scaled="0"/>
                </a:gradFill>
                <a:latin typeface="Consolas" panose="020B0609020204030204" pitchFamily="49" charset="0"/>
              </a:rPr>
              <a:t>PropertyGroup</a:t>
            </a:r>
            <a:r>
              <a:rPr lang="en-US" sz="2400" dirty="0">
                <a:gradFill>
                  <a:gsLst>
                    <a:gs pos="2917">
                      <a:schemeClr val="tx1"/>
                    </a:gs>
                    <a:gs pos="30000">
                      <a:schemeClr val="tx1"/>
                    </a:gs>
                  </a:gsLst>
                  <a:lin ang="5400000" scaled="0"/>
                </a:gradFill>
                <a:latin typeface="Consolas" panose="020B0609020204030204" pitchFamily="49" charset="0"/>
              </a:rPr>
              <a:t>&gt;</a:t>
            </a:r>
          </a:p>
        </p:txBody>
      </p:sp>
    </p:spTree>
    <p:extLst>
      <p:ext uri="{BB962C8B-B14F-4D97-AF65-F5344CB8AC3E}">
        <p14:creationId xmlns:p14="http://schemas.microsoft.com/office/powerpoint/2010/main" val="3848909466"/>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50232D1-265D-4465-878E-70318E008AD0}"/>
              </a:ext>
            </a:extLst>
          </p:cNvPr>
          <p:cNvSpPr>
            <a:spLocks noGrp="1"/>
          </p:cNvSpPr>
          <p:nvPr>
            <p:ph type="body" sz="quarter" idx="10"/>
          </p:nvPr>
        </p:nvSpPr>
        <p:spPr>
          <a:xfrm>
            <a:off x="274638" y="1212850"/>
            <a:ext cx="11887200" cy="1957459"/>
          </a:xfrm>
        </p:spPr>
        <p:txBody>
          <a:bodyPr/>
          <a:lstStyle/>
          <a:p>
            <a:pPr marL="0" indent="0">
              <a:buNone/>
            </a:pPr>
            <a:r>
              <a:rPr lang="en-US" dirty="0" err="1"/>
              <a:t>Nuget</a:t>
            </a:r>
            <a:endParaRPr lang="en-US" dirty="0"/>
          </a:p>
          <a:p>
            <a:pPr lvl="1"/>
            <a:r>
              <a:rPr lang="en-US" dirty="0"/>
              <a:t>Install package into project using Visual Studio or Package Manager</a:t>
            </a:r>
          </a:p>
          <a:p>
            <a:pPr lvl="1"/>
            <a:r>
              <a:rPr lang="en-US" dirty="0"/>
              <a:t>Solutions Explorer -&gt; References &gt; Analyzers</a:t>
            </a:r>
          </a:p>
          <a:p>
            <a:pPr lvl="1"/>
            <a:r>
              <a:rPr lang="en-US" dirty="0"/>
              <a:t>Adjust rules in IDE to build out rulesets (.</a:t>
            </a:r>
            <a:r>
              <a:rPr lang="en-US" dirty="0" err="1"/>
              <a:t>editorconfig</a:t>
            </a:r>
            <a:r>
              <a:rPr lang="en-US" dirty="0"/>
              <a:t>)</a:t>
            </a:r>
          </a:p>
        </p:txBody>
      </p:sp>
      <p:sp>
        <p:nvSpPr>
          <p:cNvPr id="3" name="Title 2">
            <a:extLst>
              <a:ext uri="{FF2B5EF4-FFF2-40B4-BE49-F238E27FC236}">
                <a16:creationId xmlns:a16="http://schemas.microsoft.com/office/drawing/2014/main" id="{E2149513-A6E7-48BB-A33E-27F865F312EA}"/>
              </a:ext>
            </a:extLst>
          </p:cNvPr>
          <p:cNvSpPr>
            <a:spLocks noGrp="1"/>
          </p:cNvSpPr>
          <p:nvPr>
            <p:ph type="title"/>
          </p:nvPr>
        </p:nvSpPr>
        <p:spPr/>
        <p:txBody>
          <a:bodyPr/>
          <a:lstStyle/>
          <a:p>
            <a:r>
              <a:rPr lang="en-US" dirty="0"/>
              <a:t>3</a:t>
            </a:r>
            <a:r>
              <a:rPr lang="en-US" baseline="30000" dirty="0"/>
              <a:t>rd</a:t>
            </a:r>
            <a:r>
              <a:rPr lang="en-US" dirty="0"/>
              <a:t> Party Analyzers</a:t>
            </a:r>
          </a:p>
        </p:txBody>
      </p:sp>
      <p:pic>
        <p:nvPicPr>
          <p:cNvPr id="5" name="Picture 4">
            <a:extLst>
              <a:ext uri="{FF2B5EF4-FFF2-40B4-BE49-F238E27FC236}">
                <a16:creationId xmlns:a16="http://schemas.microsoft.com/office/drawing/2014/main" id="{E17322D2-01BC-4533-BE4E-92B929EBDE87}"/>
              </a:ext>
            </a:extLst>
          </p:cNvPr>
          <p:cNvPicPr>
            <a:picLocks noChangeAspect="1"/>
          </p:cNvPicPr>
          <p:nvPr/>
        </p:nvPicPr>
        <p:blipFill>
          <a:blip r:embed="rId2"/>
          <a:stretch>
            <a:fillRect/>
          </a:stretch>
        </p:blipFill>
        <p:spPr>
          <a:xfrm>
            <a:off x="9682100" y="3778974"/>
            <a:ext cx="2787951" cy="3215551"/>
          </a:xfrm>
          <a:prstGeom prst="rect">
            <a:avLst/>
          </a:prstGeom>
        </p:spPr>
      </p:pic>
      <p:pic>
        <p:nvPicPr>
          <p:cNvPr id="7" name="Picture 6">
            <a:extLst>
              <a:ext uri="{FF2B5EF4-FFF2-40B4-BE49-F238E27FC236}">
                <a16:creationId xmlns:a16="http://schemas.microsoft.com/office/drawing/2014/main" id="{D038E4C9-8CE2-4EA3-9553-874B0B392F19}"/>
              </a:ext>
            </a:extLst>
          </p:cNvPr>
          <p:cNvPicPr>
            <a:picLocks noChangeAspect="1"/>
          </p:cNvPicPr>
          <p:nvPr/>
        </p:nvPicPr>
        <p:blipFill>
          <a:blip r:embed="rId3"/>
          <a:stretch>
            <a:fillRect/>
          </a:stretch>
        </p:blipFill>
        <p:spPr>
          <a:xfrm>
            <a:off x="274638" y="4236138"/>
            <a:ext cx="6846133" cy="2301222"/>
          </a:xfrm>
          <a:prstGeom prst="rect">
            <a:avLst/>
          </a:prstGeom>
        </p:spPr>
      </p:pic>
    </p:spTree>
    <p:extLst>
      <p:ext uri="{BB962C8B-B14F-4D97-AF65-F5344CB8AC3E}">
        <p14:creationId xmlns:p14="http://schemas.microsoft.com/office/powerpoint/2010/main" val="1566229723"/>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50232D1-265D-4465-878E-70318E008AD0}"/>
              </a:ext>
            </a:extLst>
          </p:cNvPr>
          <p:cNvSpPr>
            <a:spLocks noGrp="1"/>
          </p:cNvSpPr>
          <p:nvPr>
            <p:ph type="body" sz="quarter" idx="10"/>
          </p:nvPr>
        </p:nvSpPr>
        <p:spPr>
          <a:xfrm>
            <a:off x="274638" y="1212850"/>
            <a:ext cx="11887200" cy="1551194"/>
          </a:xfrm>
        </p:spPr>
        <p:txBody>
          <a:bodyPr/>
          <a:lstStyle/>
          <a:p>
            <a:pPr marL="0" indent="0">
              <a:buNone/>
            </a:pPr>
            <a:r>
              <a:rPr lang="en-US" dirty="0"/>
              <a:t>VSIX</a:t>
            </a:r>
          </a:p>
          <a:p>
            <a:pPr lvl="1"/>
            <a:r>
              <a:rPr lang="en-US" dirty="0"/>
              <a:t>Install from extensions manager</a:t>
            </a:r>
          </a:p>
          <a:p>
            <a:pPr lvl="1"/>
            <a:r>
              <a:rPr lang="en-US" dirty="0"/>
              <a:t>Extensions &gt; Manage Extensions</a:t>
            </a:r>
          </a:p>
        </p:txBody>
      </p:sp>
      <p:sp>
        <p:nvSpPr>
          <p:cNvPr id="3" name="Title 2">
            <a:extLst>
              <a:ext uri="{FF2B5EF4-FFF2-40B4-BE49-F238E27FC236}">
                <a16:creationId xmlns:a16="http://schemas.microsoft.com/office/drawing/2014/main" id="{E2149513-A6E7-48BB-A33E-27F865F312EA}"/>
              </a:ext>
            </a:extLst>
          </p:cNvPr>
          <p:cNvSpPr>
            <a:spLocks noGrp="1"/>
          </p:cNvSpPr>
          <p:nvPr>
            <p:ph type="title"/>
          </p:nvPr>
        </p:nvSpPr>
        <p:spPr/>
        <p:txBody>
          <a:bodyPr/>
          <a:lstStyle/>
          <a:p>
            <a:r>
              <a:rPr lang="en-US" dirty="0"/>
              <a:t>3</a:t>
            </a:r>
            <a:r>
              <a:rPr lang="en-US" baseline="30000" dirty="0"/>
              <a:t>rd</a:t>
            </a:r>
            <a:r>
              <a:rPr lang="en-US" dirty="0"/>
              <a:t> Party Analyzers</a:t>
            </a:r>
          </a:p>
        </p:txBody>
      </p:sp>
      <p:pic>
        <p:nvPicPr>
          <p:cNvPr id="6" name="Picture 5">
            <a:extLst>
              <a:ext uri="{FF2B5EF4-FFF2-40B4-BE49-F238E27FC236}">
                <a16:creationId xmlns:a16="http://schemas.microsoft.com/office/drawing/2014/main" id="{B6E191DE-8819-48D8-B466-B0EAE281111E}"/>
              </a:ext>
            </a:extLst>
          </p:cNvPr>
          <p:cNvPicPr>
            <a:picLocks noChangeAspect="1"/>
          </p:cNvPicPr>
          <p:nvPr/>
        </p:nvPicPr>
        <p:blipFill>
          <a:blip r:embed="rId2"/>
          <a:stretch>
            <a:fillRect/>
          </a:stretch>
        </p:blipFill>
        <p:spPr>
          <a:xfrm>
            <a:off x="4480896" y="3181329"/>
            <a:ext cx="6775899" cy="3517922"/>
          </a:xfrm>
          <a:prstGeom prst="rect">
            <a:avLst/>
          </a:prstGeom>
        </p:spPr>
      </p:pic>
    </p:spTree>
    <p:extLst>
      <p:ext uri="{BB962C8B-B14F-4D97-AF65-F5344CB8AC3E}">
        <p14:creationId xmlns:p14="http://schemas.microsoft.com/office/powerpoint/2010/main" val="3727391199"/>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7406944" y="4320213"/>
            <a:ext cx="5486400" cy="2381105"/>
          </a:xfrm>
          <a:prstGeom prst="rect">
            <a:avLst/>
          </a:prstGeom>
          <a:scene3d>
            <a:camera prst="isometricOffAxis2Left"/>
            <a:lightRig rig="threePt" dir="t"/>
          </a:scene3d>
        </p:spPr>
      </p:pic>
      <p:sp>
        <p:nvSpPr>
          <p:cNvPr id="3" name="Content Placeholder 2"/>
          <p:cNvSpPr>
            <a:spLocks noGrp="1"/>
          </p:cNvSpPr>
          <p:nvPr>
            <p:ph type="body" sz="quarter" idx="10"/>
          </p:nvPr>
        </p:nvSpPr>
        <p:spPr/>
        <p:txBody>
          <a:bodyPr>
            <a:normAutofit fontScale="25000" lnSpcReduction="20000"/>
          </a:bodyPr>
          <a:lstStyle/>
          <a:p>
            <a:pPr fontAlgn="ctr"/>
            <a:r>
              <a:rPr lang="en-US" sz="9600" dirty="0"/>
              <a:t>Open source</a:t>
            </a:r>
          </a:p>
          <a:p>
            <a:pPr fontAlgn="ctr"/>
            <a:r>
              <a:rPr lang="en-US" sz="9600" dirty="0"/>
              <a:t>Good value </a:t>
            </a:r>
            <a:r>
              <a:rPr lang="en-US" sz="9600" dirty="0" err="1"/>
              <a:t>showdn</a:t>
            </a:r>
            <a:r>
              <a:rPr lang="en-US" sz="9600" dirty="0"/>
              <a:t> with empty catch blocks, improper IDisposable usage and patterns, performance gains through static methods, improper usage of XML comments….</a:t>
            </a:r>
          </a:p>
          <a:p>
            <a:pPr fontAlgn="ctr"/>
            <a:r>
              <a:rPr lang="en-US" sz="9600" dirty="0"/>
              <a:t>Remove following rules from </a:t>
            </a:r>
            <a:r>
              <a:rPr lang="en-US" sz="9600" dirty="0" err="1"/>
              <a:t>RuleSet</a:t>
            </a:r>
            <a:r>
              <a:rPr lang="en-US" sz="9600" dirty="0"/>
              <a:t> to reduce "noise"</a:t>
            </a:r>
          </a:p>
          <a:p>
            <a:pPr lvl="1" fontAlgn="ctr"/>
            <a:r>
              <a:rPr lang="en-US" sz="9600" dirty="0"/>
              <a:t>CC0001 - Var Instead of Type Name - debatable</a:t>
            </a:r>
          </a:p>
          <a:p>
            <a:pPr lvl="1" fontAlgn="ctr"/>
            <a:r>
              <a:rPr lang="en-US" sz="9600" dirty="0"/>
              <a:t>CC0003 - currently implemented pattern works, not worth time at this point</a:t>
            </a:r>
          </a:p>
          <a:p>
            <a:pPr lvl="1" fontAlgn="ctr"/>
            <a:r>
              <a:rPr lang="en-US" sz="9600" dirty="0"/>
              <a:t>CC0008 - You can use initializers in here - debatable</a:t>
            </a:r>
          </a:p>
          <a:p>
            <a:pPr lvl="1" fontAlgn="ctr"/>
            <a:r>
              <a:rPr lang="en-US" sz="9600" dirty="0"/>
              <a:t>CC0015 - Remove unnecessary parenthesis. - style issue, debatable</a:t>
            </a:r>
          </a:p>
          <a:p>
            <a:pPr lvl="1" fontAlgn="ctr"/>
            <a:r>
              <a:rPr lang="en-US" sz="9600" dirty="0"/>
              <a:t>CC0037 - Commented code should be removed</a:t>
            </a:r>
          </a:p>
          <a:p>
            <a:pPr lvl="1" fontAlgn="ctr"/>
            <a:r>
              <a:rPr lang="en-US" sz="9600" dirty="0"/>
              <a:t>CC0065 - Remove trailing whitespace</a:t>
            </a:r>
          </a:p>
          <a:p>
            <a:pPr lvl="1" fontAlgn="ctr"/>
            <a:r>
              <a:rPr lang="en-US" sz="9600" dirty="0"/>
              <a:t>CC0105 - Use '</a:t>
            </a:r>
            <a:r>
              <a:rPr lang="en-US" sz="9600" dirty="0" err="1"/>
              <a:t>var</a:t>
            </a:r>
            <a:r>
              <a:rPr lang="en-US" sz="9600" dirty="0"/>
              <a:t>' instead of specifying the type name – debatable</a:t>
            </a:r>
          </a:p>
          <a:p>
            <a:pPr lvl="1" fontAlgn="ctr"/>
            <a:endParaRPr lang="en-US" sz="9600" dirty="0"/>
          </a:p>
          <a:p>
            <a:pPr marL="0" indent="0" fontAlgn="ctr">
              <a:spcAft>
                <a:spcPts val="600"/>
              </a:spcAft>
              <a:buNone/>
            </a:pPr>
            <a:r>
              <a:rPr lang="en-US" sz="9600" dirty="0">
                <a:hlinkClick r:id="rId3"/>
              </a:rPr>
              <a:t>https://github.com/code-cracker</a:t>
            </a:r>
            <a:r>
              <a:rPr lang="en-US" sz="9600" dirty="0"/>
              <a:t> </a:t>
            </a:r>
          </a:p>
          <a:p>
            <a:endParaRPr lang="en-US" dirty="0"/>
          </a:p>
        </p:txBody>
      </p:sp>
      <p:sp>
        <p:nvSpPr>
          <p:cNvPr id="2" name="Title 1"/>
          <p:cNvSpPr>
            <a:spLocks noGrp="1"/>
          </p:cNvSpPr>
          <p:nvPr>
            <p:ph type="title"/>
          </p:nvPr>
        </p:nvSpPr>
        <p:spPr/>
        <p:txBody>
          <a:bodyPr/>
          <a:lstStyle/>
          <a:p>
            <a:r>
              <a:rPr lang="en-US" dirty="0"/>
              <a:t>Code Cracker for C#</a:t>
            </a:r>
          </a:p>
        </p:txBody>
      </p:sp>
    </p:spTree>
    <p:extLst>
      <p:ext uri="{BB962C8B-B14F-4D97-AF65-F5344CB8AC3E}">
        <p14:creationId xmlns:p14="http://schemas.microsoft.com/office/powerpoint/2010/main" val="2242852875"/>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6976454" y="3954457"/>
            <a:ext cx="5486400" cy="3381555"/>
          </a:xfrm>
          <a:prstGeom prst="rect">
            <a:avLst/>
          </a:prstGeom>
          <a:scene3d>
            <a:camera prst="isometricOffAxis2Left"/>
            <a:lightRig rig="threePt" dir="t"/>
          </a:scene3d>
        </p:spPr>
      </p:pic>
      <p:sp>
        <p:nvSpPr>
          <p:cNvPr id="3" name="Content Placeholder 2"/>
          <p:cNvSpPr>
            <a:spLocks noGrp="1"/>
          </p:cNvSpPr>
          <p:nvPr>
            <p:ph type="body" sz="quarter" idx="10"/>
          </p:nvPr>
        </p:nvSpPr>
        <p:spPr>
          <a:xfrm>
            <a:off x="274638" y="1212850"/>
            <a:ext cx="11887200" cy="2092881"/>
          </a:xfrm>
        </p:spPr>
        <p:txBody>
          <a:bodyPr>
            <a:normAutofit fontScale="25000" lnSpcReduction="20000"/>
          </a:bodyPr>
          <a:lstStyle/>
          <a:p>
            <a:pPr fontAlgn="ctr"/>
            <a:r>
              <a:rPr lang="en-US" sz="9600" dirty="0"/>
              <a:t>Open source</a:t>
            </a:r>
          </a:p>
          <a:p>
            <a:pPr fontAlgn="ctr"/>
            <a:r>
              <a:rPr lang="en-US" sz="9600" dirty="0"/>
              <a:t>unused code, empty methods, globalization, unused variables, string anti-patterns, unused but assigned local variables, property anti-patterns, and empty exception blocks</a:t>
            </a:r>
          </a:p>
          <a:p>
            <a:pPr fontAlgn="ctr"/>
            <a:r>
              <a:rPr lang="en-US" sz="9600" dirty="0"/>
              <a:t>Remove following rules from base </a:t>
            </a:r>
            <a:r>
              <a:rPr lang="en-US" sz="9600" dirty="0" err="1"/>
              <a:t>SonarLint</a:t>
            </a:r>
            <a:r>
              <a:rPr lang="en-US" sz="9600" dirty="0"/>
              <a:t> </a:t>
            </a:r>
            <a:r>
              <a:rPr lang="en-US" sz="9600" dirty="0" err="1"/>
              <a:t>RuleSet</a:t>
            </a:r>
            <a:r>
              <a:rPr lang="en-US" sz="9600" dirty="0"/>
              <a:t> to reduce "noise"</a:t>
            </a:r>
          </a:p>
          <a:p>
            <a:pPr lvl="1" fontAlgn="ctr"/>
            <a:r>
              <a:rPr lang="en-US" sz="9600" dirty="0"/>
              <a:t>S100 - Rename method to match camel case </a:t>
            </a:r>
          </a:p>
          <a:p>
            <a:pPr lvl="1" fontAlgn="ctr"/>
            <a:r>
              <a:rPr lang="en-US" sz="9600" dirty="0"/>
              <a:t>S125 - Remove commented out code</a:t>
            </a:r>
          </a:p>
          <a:p>
            <a:pPr lvl="1" fontAlgn="ctr"/>
            <a:r>
              <a:rPr lang="en-US" sz="9600" dirty="0"/>
              <a:t>S1450 - Remove the {fieldname} field and declare it as a local variable in the relevant methods.</a:t>
            </a:r>
          </a:p>
          <a:p>
            <a:pPr lvl="1" fontAlgn="ctr"/>
            <a:r>
              <a:rPr lang="en-US" sz="9600" dirty="0"/>
              <a:t>S2360 - Use the overloading mechanism instead of the optional parameters.</a:t>
            </a:r>
          </a:p>
          <a:p>
            <a:pPr lvl="1" fontAlgn="ctr"/>
            <a:r>
              <a:rPr lang="en-US" sz="9600" dirty="0"/>
              <a:t>S2933 - Make "_log" "</a:t>
            </a:r>
            <a:r>
              <a:rPr lang="en-US" sz="9600" dirty="0" err="1"/>
              <a:t>readonly</a:t>
            </a:r>
            <a:r>
              <a:rPr lang="en-US" sz="9600" dirty="0"/>
              <a:t>"</a:t>
            </a:r>
          </a:p>
          <a:p>
            <a:r>
              <a:rPr lang="en-US" sz="9600" dirty="0"/>
              <a:t> Version 2.0 allows a connection to a SonarQube server. Bind your Visual Studio solution to a SonarQube project. Automatically updates the rulesets of the solution and attaches the required Roslyn analyzers to the solution.</a:t>
            </a:r>
          </a:p>
          <a:p>
            <a:endParaRPr lang="en-US" sz="9600" dirty="0"/>
          </a:p>
          <a:p>
            <a:pPr marL="0" indent="0">
              <a:buNone/>
            </a:pPr>
            <a:r>
              <a:rPr lang="en-US" sz="9600" dirty="0">
                <a:hlinkClick r:id="rId3"/>
              </a:rPr>
              <a:t>http://www.sonarlint.org/visualstudio/index.html</a:t>
            </a:r>
            <a:r>
              <a:rPr lang="en-US" sz="9600" dirty="0"/>
              <a:t> </a:t>
            </a:r>
          </a:p>
          <a:p>
            <a:endParaRPr lang="en-US" dirty="0"/>
          </a:p>
        </p:txBody>
      </p:sp>
      <p:sp>
        <p:nvSpPr>
          <p:cNvPr id="2" name="Title 1"/>
          <p:cNvSpPr>
            <a:spLocks noGrp="1"/>
          </p:cNvSpPr>
          <p:nvPr>
            <p:ph type="title"/>
          </p:nvPr>
        </p:nvSpPr>
        <p:spPr/>
        <p:txBody>
          <a:bodyPr/>
          <a:lstStyle/>
          <a:p>
            <a:r>
              <a:rPr lang="en-US" dirty="0" err="1"/>
              <a:t>SonarAnalyzer.CSharp</a:t>
            </a:r>
            <a:r>
              <a:rPr lang="en-US" dirty="0"/>
              <a:t> </a:t>
            </a:r>
            <a:r>
              <a:rPr lang="en-US" dirty="0" err="1"/>
              <a:t>nuget</a:t>
            </a:r>
            <a:endParaRPr lang="en-US" dirty="0"/>
          </a:p>
        </p:txBody>
      </p:sp>
    </p:spTree>
    <p:extLst>
      <p:ext uri="{BB962C8B-B14F-4D97-AF65-F5344CB8AC3E}">
        <p14:creationId xmlns:p14="http://schemas.microsoft.com/office/powerpoint/2010/main" val="4071523822"/>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2523768"/>
          </a:xfrm>
        </p:spPr>
        <p:txBody>
          <a:bodyPr/>
          <a:lstStyle/>
          <a:p>
            <a:r>
              <a:rPr lang="en-US" dirty="0" err="1"/>
              <a:t>Wintellect</a:t>
            </a:r>
            <a:r>
              <a:rPr lang="en-US" dirty="0"/>
              <a:t> Analyzers - </a:t>
            </a:r>
            <a:r>
              <a:rPr lang="en-US" dirty="0">
                <a:hlinkClick r:id="rId2"/>
              </a:rPr>
              <a:t>https://github.com/Wintellect/Wintellect.Analyzers</a:t>
            </a:r>
            <a:r>
              <a:rPr lang="en-US" dirty="0"/>
              <a:t> </a:t>
            </a:r>
          </a:p>
          <a:p>
            <a:r>
              <a:rPr lang="en-US" dirty="0"/>
              <a:t>Roslyn Security Guard - </a:t>
            </a:r>
            <a:r>
              <a:rPr lang="en-US" dirty="0">
                <a:hlinkClick r:id="rId3"/>
              </a:rPr>
              <a:t>https://dotnet-security-guard.github.io</a:t>
            </a:r>
            <a:r>
              <a:rPr lang="en-US" dirty="0"/>
              <a:t> </a:t>
            </a:r>
          </a:p>
        </p:txBody>
      </p:sp>
      <p:sp>
        <p:nvSpPr>
          <p:cNvPr id="3" name="Title 2"/>
          <p:cNvSpPr>
            <a:spLocks noGrp="1"/>
          </p:cNvSpPr>
          <p:nvPr>
            <p:ph type="title"/>
          </p:nvPr>
        </p:nvSpPr>
        <p:spPr/>
        <p:txBody>
          <a:bodyPr/>
          <a:lstStyle/>
          <a:p>
            <a:r>
              <a:rPr lang="en-US" dirty="0"/>
              <a:t>Explore Various Analyzer Packs</a:t>
            </a:r>
          </a:p>
        </p:txBody>
      </p:sp>
    </p:spTree>
    <p:extLst>
      <p:ext uri="{BB962C8B-B14F-4D97-AF65-F5344CB8AC3E}">
        <p14:creationId xmlns:p14="http://schemas.microsoft.com/office/powerpoint/2010/main" val="3541238668"/>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US" dirty="0"/>
              <a:t>Running the Rules</a:t>
            </a:r>
          </a:p>
        </p:txBody>
      </p:sp>
      <p:sp>
        <p:nvSpPr>
          <p:cNvPr id="7" name="Subtitle 6"/>
          <p:cNvSpPr>
            <a:spLocks noGrp="1"/>
          </p:cNvSpPr>
          <p:nvPr>
            <p:ph type="subTitle" idx="1"/>
          </p:nvPr>
        </p:nvSpPr>
        <p:spPr/>
        <p:txBody>
          <a:bodyPr/>
          <a:lstStyle/>
          <a:p>
            <a:r>
              <a:rPr lang="en-US" dirty="0"/>
              <a:t>Eh? I turned them off, there were too many of them!</a:t>
            </a:r>
          </a:p>
          <a:p>
            <a:r>
              <a:rPr lang="en-US" dirty="0"/>
              <a:t>They were all code styling things….</a:t>
            </a:r>
          </a:p>
        </p:txBody>
      </p:sp>
      <p:pic>
        <p:nvPicPr>
          <p:cNvPr id="3" name="Graphic 2" descr="Run"/>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967516" y="5783237"/>
            <a:ext cx="914400" cy="914400"/>
          </a:xfrm>
          <a:prstGeom prst="rect">
            <a:avLst/>
          </a:prstGeom>
        </p:spPr>
      </p:pic>
      <p:pic>
        <p:nvPicPr>
          <p:cNvPr id="5" name="Graphic 4" descr="Crawl"/>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048184" y="5783237"/>
            <a:ext cx="914400" cy="914400"/>
          </a:xfrm>
          <a:prstGeom prst="rect">
            <a:avLst/>
          </a:prstGeom>
        </p:spPr>
      </p:pic>
      <p:pic>
        <p:nvPicPr>
          <p:cNvPr id="10" name="Graphic 9" descr="Walk"/>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027286" y="5783237"/>
            <a:ext cx="914400" cy="914400"/>
          </a:xfrm>
          <a:prstGeom prst="rect">
            <a:avLst/>
          </a:prstGeom>
        </p:spPr>
      </p:pic>
      <p:pic>
        <p:nvPicPr>
          <p:cNvPr id="12" name="Graphic 11" descr="Person with Cane"/>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881916" y="5783237"/>
            <a:ext cx="914400" cy="914400"/>
          </a:xfrm>
          <a:prstGeom prst="rect">
            <a:avLst/>
          </a:prstGeom>
        </p:spPr>
      </p:pic>
      <p:pic>
        <p:nvPicPr>
          <p:cNvPr id="14" name="Graphic 13" descr="Baby Crawling"/>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219384" y="5783237"/>
            <a:ext cx="914400" cy="914400"/>
          </a:xfrm>
          <a:prstGeom prst="rect">
            <a:avLst/>
          </a:prstGeom>
        </p:spPr>
      </p:pic>
      <p:pic>
        <p:nvPicPr>
          <p:cNvPr id="16" name="Graphic 15" descr="Baby"/>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198486" y="5783237"/>
            <a:ext cx="914400" cy="914400"/>
          </a:xfrm>
          <a:prstGeom prst="rect">
            <a:avLst/>
          </a:prstGeom>
        </p:spPr>
      </p:pic>
    </p:spTree>
    <p:extLst>
      <p:ext uri="{BB962C8B-B14F-4D97-AF65-F5344CB8AC3E}">
        <p14:creationId xmlns:p14="http://schemas.microsoft.com/office/powerpoint/2010/main" val="2699491931"/>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9" y="2075336"/>
            <a:ext cx="4892040" cy="2843855"/>
          </a:xfrm>
        </p:spPr>
        <p:txBody>
          <a:bodyPr/>
          <a:lstStyle/>
          <a:p>
            <a:r>
              <a:rPr lang="en-US" dirty="0"/>
              <a:t>Hi, I used Roslyn Analyzers to find this bug.  And I’m </a:t>
            </a:r>
            <a:r>
              <a:rPr lang="en-US" dirty="0" err="1"/>
              <a:t>sooo</a:t>
            </a:r>
            <a:r>
              <a:rPr lang="en-US" dirty="0"/>
              <a:t> happy!</a:t>
            </a:r>
          </a:p>
        </p:txBody>
      </p:sp>
      <p:pic>
        <p:nvPicPr>
          <p:cNvPr id="7" name="Graphic 6" descr="Smiling Face with Solid Fill"/>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437" y="5417481"/>
            <a:ext cx="1371595" cy="1371595"/>
          </a:xfrm>
          <a:prstGeom prst="rect">
            <a:avLst/>
          </a:prstGeom>
        </p:spPr>
      </p:pic>
    </p:spTree>
    <p:extLst>
      <p:ext uri="{BB962C8B-B14F-4D97-AF65-F5344CB8AC3E}">
        <p14:creationId xmlns:p14="http://schemas.microsoft.com/office/powerpoint/2010/main" val="3319564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1415772"/>
          </a:xfrm>
        </p:spPr>
        <p:txBody>
          <a:bodyPr/>
          <a:lstStyle/>
          <a:p>
            <a:r>
              <a:rPr lang="en-US" dirty="0"/>
              <a:t>IDE is great</a:t>
            </a:r>
          </a:p>
          <a:p>
            <a:r>
              <a:rPr lang="en-US" dirty="0"/>
              <a:t>How to push to a file in </a:t>
            </a:r>
            <a:r>
              <a:rPr lang="en-US" dirty="0" err="1"/>
              <a:t>msbuild</a:t>
            </a:r>
            <a:r>
              <a:rPr lang="en-US" dirty="0"/>
              <a:t>?</a:t>
            </a:r>
          </a:p>
        </p:txBody>
      </p:sp>
      <p:sp>
        <p:nvSpPr>
          <p:cNvPr id="3" name="Title 2"/>
          <p:cNvSpPr>
            <a:spLocks noGrp="1"/>
          </p:cNvSpPr>
          <p:nvPr>
            <p:ph type="title"/>
          </p:nvPr>
        </p:nvSpPr>
        <p:spPr/>
        <p:txBody>
          <a:bodyPr/>
          <a:lstStyle/>
          <a:p>
            <a:r>
              <a:rPr lang="en-US" dirty="0"/>
              <a:t>Dump to File</a:t>
            </a:r>
          </a:p>
        </p:txBody>
      </p:sp>
      <p:sp>
        <p:nvSpPr>
          <p:cNvPr id="5" name="TextBox 4"/>
          <p:cNvSpPr txBox="1"/>
          <p:nvPr/>
        </p:nvSpPr>
        <p:spPr>
          <a:xfrm>
            <a:off x="281624" y="2778357"/>
            <a:ext cx="10424046" cy="572464"/>
          </a:xfrm>
          <a:prstGeom prst="rect">
            <a:avLst/>
          </a:prstGeom>
          <a:solidFill>
            <a:schemeClr val="bg1"/>
          </a:solidFill>
          <a:ln w="25400">
            <a:solidFill>
              <a:schemeClr val="tx1"/>
            </a:solidFill>
          </a:ln>
        </p:spPr>
        <p:txBody>
          <a:bodyPr wrap="square" lIns="182880" tIns="146304" rIns="182880" bIns="146304" rtlCol="0">
            <a:spAutoFit/>
          </a:bodyPr>
          <a:lstStyle/>
          <a:p>
            <a:r>
              <a:rPr lang="en-US" b="1" dirty="0">
                <a:latin typeface="Consolas" panose="020B0609020204030204" pitchFamily="49" charset="0"/>
              </a:rPr>
              <a:t>msbuild.exe .\</a:t>
            </a:r>
            <a:r>
              <a:rPr lang="en-US" b="1" dirty="0" err="1">
                <a:latin typeface="Consolas" panose="020B0609020204030204" pitchFamily="49" charset="0"/>
              </a:rPr>
              <a:t>RoslynProofs</a:t>
            </a:r>
            <a:r>
              <a:rPr lang="en-US" b="1" dirty="0">
                <a:latin typeface="Consolas" panose="020B0609020204030204" pitchFamily="49" charset="0"/>
              </a:rPr>
              <a:t>\RoslynProofs.sln /</a:t>
            </a:r>
            <a:r>
              <a:rPr lang="en-US" b="1" dirty="0" err="1">
                <a:latin typeface="Consolas" panose="020B0609020204030204" pitchFamily="49" charset="0"/>
              </a:rPr>
              <a:t>p:RunCodeAnalysis</a:t>
            </a:r>
            <a:r>
              <a:rPr lang="en-US" b="1" dirty="0">
                <a:latin typeface="Consolas" panose="020B0609020204030204" pitchFamily="49" charset="0"/>
              </a:rPr>
              <a:t>=True /</a:t>
            </a:r>
            <a:r>
              <a:rPr lang="en-US" b="1" dirty="0" err="1">
                <a:latin typeface="Consolas" panose="020B0609020204030204" pitchFamily="49" charset="0"/>
              </a:rPr>
              <a:t>t:rebuild</a:t>
            </a:r>
            <a:endParaRPr lang="en-US" b="1" dirty="0">
              <a:latin typeface="Consolas" panose="020B0609020204030204" pitchFamily="49" charset="0"/>
            </a:endParaRPr>
          </a:p>
        </p:txBody>
      </p:sp>
      <p:sp>
        <p:nvSpPr>
          <p:cNvPr id="6" name="TextBox 5"/>
          <p:cNvSpPr txBox="1"/>
          <p:nvPr/>
        </p:nvSpPr>
        <p:spPr>
          <a:xfrm>
            <a:off x="731897" y="3680140"/>
            <a:ext cx="13715851" cy="6143220"/>
          </a:xfrm>
          <a:prstGeom prst="rect">
            <a:avLst/>
          </a:prstGeom>
          <a:solidFill>
            <a:schemeClr val="bg1"/>
          </a:solidFill>
          <a:ln w="25400">
            <a:solidFill>
              <a:schemeClr val="tx1"/>
            </a:solidFill>
          </a:ln>
        </p:spPr>
        <p:txBody>
          <a:bodyPr wrap="square" lIns="182880" tIns="146304" rIns="182880" bIns="146304" rtlCol="0">
            <a:spAutoFit/>
          </a:bodyPr>
          <a:lstStyle/>
          <a:p>
            <a:r>
              <a:rPr lang="en-US" sz="2000" b="1" dirty="0">
                <a:latin typeface="Consolas" panose="020B0609020204030204" pitchFamily="49" charset="0"/>
              </a:rPr>
              <a:t>Using shared compilation with compiler from directory: C:\Program Files (x86)\</a:t>
            </a:r>
            <a:r>
              <a:rPr lang="en-US" sz="2000" b="1" dirty="0" err="1">
                <a:latin typeface="Consolas" panose="020B0609020204030204" pitchFamily="49" charset="0"/>
              </a:rPr>
              <a:t>MSBuild</a:t>
            </a:r>
            <a:r>
              <a:rPr lang="en-US" sz="2000" b="1" dirty="0">
                <a:latin typeface="Consolas" panose="020B0609020204030204" pitchFamily="49" charset="0"/>
              </a:rPr>
              <a:t>\14.0\bin</a:t>
            </a:r>
          </a:p>
          <a:p>
            <a:r>
              <a:rPr lang="en-US" sz="2000" b="1" dirty="0" err="1">
                <a:latin typeface="Consolas" panose="020B0609020204030204" pitchFamily="49" charset="0"/>
              </a:rPr>
              <a:t>LogUtils.cs</a:t>
            </a:r>
            <a:r>
              <a:rPr lang="en-US" sz="2000" b="1" dirty="0">
                <a:latin typeface="Consolas" panose="020B0609020204030204" pitchFamily="49" charset="0"/>
              </a:rPr>
              <a:t>(13,23): warning CS0108: '</a:t>
            </a:r>
            <a:r>
              <a:rPr lang="en-US" sz="2000" b="1" dirty="0" err="1">
                <a:latin typeface="Consolas" panose="020B0609020204030204" pitchFamily="49" charset="0"/>
              </a:rPr>
              <a:t>LoggerBase.Name</a:t>
            </a:r>
            <a:r>
              <a:rPr lang="en-US" sz="2000" b="1" dirty="0">
                <a:latin typeface="Consolas" panose="020B0609020204030204" pitchFamily="49" charset="0"/>
              </a:rPr>
              <a:t>' hides inherited member '</a:t>
            </a:r>
            <a:r>
              <a:rPr lang="en-US" sz="2000" b="1" dirty="0" err="1">
                <a:latin typeface="Consolas" panose="020B0609020204030204" pitchFamily="49" charset="0"/>
              </a:rPr>
              <a:t>EventSource.Name</a:t>
            </a:r>
            <a:r>
              <a:rPr lang="en-US" sz="2000" b="1" dirty="0">
                <a:latin typeface="Consolas" panose="020B0609020204030204" pitchFamily="49" charset="0"/>
              </a:rPr>
              <a:t>'. Use the new keyword if hiding was intended. [C:\dev\</a:t>
            </a:r>
            <a:r>
              <a:rPr lang="en-US" sz="2000" b="1" dirty="0" err="1">
                <a:latin typeface="Consolas" panose="020B0609020204030204" pitchFamily="49" charset="0"/>
              </a:rPr>
              <a:t>RoslynProofsGit</a:t>
            </a:r>
            <a:r>
              <a:rPr lang="en-US" sz="2000" b="1" dirty="0">
                <a:latin typeface="Consolas" panose="020B0609020204030204" pitchFamily="49" charset="0"/>
              </a:rPr>
              <a:t>\</a:t>
            </a:r>
            <a:r>
              <a:rPr lang="en-US" sz="2000" b="1" dirty="0" err="1">
                <a:latin typeface="Consolas" panose="020B0609020204030204" pitchFamily="49" charset="0"/>
              </a:rPr>
              <a:t>RoslynProofs</a:t>
            </a:r>
            <a:r>
              <a:rPr lang="en-US" sz="2000" b="1" dirty="0">
                <a:latin typeface="Consolas" panose="020B0609020204030204" pitchFamily="49" charset="0"/>
              </a:rPr>
              <a:t>\</a:t>
            </a:r>
            <a:r>
              <a:rPr lang="en-US" sz="2000" b="1" dirty="0" err="1">
                <a:latin typeface="Consolas" panose="020B0609020204030204" pitchFamily="49" charset="0"/>
              </a:rPr>
              <a:t>RoslynProofsConsole</a:t>
            </a:r>
            <a:r>
              <a:rPr lang="en-US" sz="2000" b="1" dirty="0">
                <a:latin typeface="Consolas" panose="020B0609020204030204" pitchFamily="49" charset="0"/>
              </a:rPr>
              <a:t>\</a:t>
            </a:r>
            <a:r>
              <a:rPr lang="en-US" sz="2000" b="1" dirty="0" err="1">
                <a:latin typeface="Consolas" panose="020B0609020204030204" pitchFamily="49" charset="0"/>
              </a:rPr>
              <a:t>RoslynProofsConsole.csproj</a:t>
            </a:r>
            <a:r>
              <a:rPr lang="en-US" sz="2000" b="1" dirty="0">
                <a:latin typeface="Consolas" panose="020B0609020204030204" pitchFamily="49" charset="0"/>
              </a:rPr>
              <a:t>]</a:t>
            </a:r>
          </a:p>
          <a:p>
            <a:r>
              <a:rPr lang="en-US" sz="2000" b="1" dirty="0" err="1">
                <a:latin typeface="Consolas" panose="020B0609020204030204" pitchFamily="49" charset="0"/>
              </a:rPr>
              <a:t>ProfileHelpers.cs</a:t>
            </a:r>
            <a:r>
              <a:rPr lang="en-US" sz="2000" b="1" dirty="0">
                <a:latin typeface="Consolas" panose="020B0609020204030204" pitchFamily="49" charset="0"/>
              </a:rPr>
              <a:t>(75,17): warning CS0472: The result of the expression is always 'true' since a value of type '</a:t>
            </a:r>
            <a:r>
              <a:rPr lang="en-US" sz="2000" b="1" dirty="0" err="1">
                <a:latin typeface="Consolas" panose="020B0609020204030204" pitchFamily="49" charset="0"/>
              </a:rPr>
              <a:t>CanProfile</a:t>
            </a:r>
            <a:r>
              <a:rPr lang="en-US" sz="2000" b="1" dirty="0">
                <a:latin typeface="Consolas" panose="020B0609020204030204" pitchFamily="49" charset="0"/>
              </a:rPr>
              <a:t>' is never equal to 'null' of type '</a:t>
            </a:r>
            <a:r>
              <a:rPr lang="en-US" sz="2000" b="1" dirty="0" err="1">
                <a:latin typeface="Consolas" panose="020B0609020204030204" pitchFamily="49" charset="0"/>
              </a:rPr>
              <a:t>CanProfile</a:t>
            </a:r>
            <a:r>
              <a:rPr lang="en-US" sz="2000" b="1" dirty="0">
                <a:latin typeface="Consolas" panose="020B0609020204030204" pitchFamily="49" charset="0"/>
              </a:rPr>
              <a:t>?' [C:\dev\</a:t>
            </a:r>
            <a:r>
              <a:rPr lang="en-US" sz="2000" b="1" dirty="0" err="1">
                <a:latin typeface="Consolas" panose="020B0609020204030204" pitchFamily="49" charset="0"/>
              </a:rPr>
              <a:t>RoslynProofsGit</a:t>
            </a:r>
            <a:r>
              <a:rPr lang="en-US" sz="2000" b="1" dirty="0">
                <a:latin typeface="Consolas" panose="020B0609020204030204" pitchFamily="49" charset="0"/>
              </a:rPr>
              <a:t>\</a:t>
            </a:r>
            <a:r>
              <a:rPr lang="en-US" sz="2000" b="1" dirty="0" err="1">
                <a:latin typeface="Consolas" panose="020B0609020204030204" pitchFamily="49" charset="0"/>
              </a:rPr>
              <a:t>RoslynProofs</a:t>
            </a:r>
            <a:r>
              <a:rPr lang="en-US" sz="2000" b="1" dirty="0">
                <a:latin typeface="Consolas" panose="020B0609020204030204" pitchFamily="49" charset="0"/>
              </a:rPr>
              <a:t>\</a:t>
            </a:r>
            <a:r>
              <a:rPr lang="en-US" sz="2000" b="1" dirty="0" err="1">
                <a:latin typeface="Consolas" panose="020B0609020204030204" pitchFamily="49" charset="0"/>
              </a:rPr>
              <a:t>RoslynProofsConsole</a:t>
            </a:r>
            <a:r>
              <a:rPr lang="en-US" sz="2000" b="1" dirty="0">
                <a:latin typeface="Consolas" panose="020B0609020204030204" pitchFamily="49" charset="0"/>
              </a:rPr>
              <a:t>\</a:t>
            </a:r>
            <a:r>
              <a:rPr lang="en-US" sz="2000" b="1" dirty="0" err="1">
                <a:latin typeface="Consolas" panose="020B0609020204030204" pitchFamily="49" charset="0"/>
              </a:rPr>
              <a:t>RoslynProofsConsole.csproj</a:t>
            </a:r>
            <a:r>
              <a:rPr lang="en-US" sz="2000" b="1" dirty="0">
                <a:latin typeface="Consolas" panose="020B0609020204030204" pitchFamily="49" charset="0"/>
              </a:rPr>
              <a:t>]</a:t>
            </a:r>
          </a:p>
          <a:p>
            <a:r>
              <a:rPr lang="en-US" sz="2000" b="1" dirty="0" err="1">
                <a:latin typeface="Consolas" panose="020B0609020204030204" pitchFamily="49" charset="0"/>
              </a:rPr>
              <a:t>ResourceHelpers.cs</a:t>
            </a:r>
            <a:r>
              <a:rPr lang="en-US" sz="2000" b="1" dirty="0">
                <a:latin typeface="Consolas" panose="020B0609020204030204" pitchFamily="49" charset="0"/>
              </a:rPr>
              <a:t>(38,33): warning CS0649: Field 'ResourceHelpers.</a:t>
            </a:r>
            <a:r>
              <a:rPr lang="en-US" sz="2000" b="1" dirty="0" err="1">
                <a:latin typeface="Consolas" panose="020B0609020204030204" pitchFamily="49" charset="0"/>
              </a:rPr>
              <a:t>CustomResourceReader</a:t>
            </a:r>
            <a:r>
              <a:rPr lang="en-US" sz="2000" b="1" dirty="0">
                <a:latin typeface="Consolas" panose="020B0609020204030204" pitchFamily="49" charset="0"/>
              </a:rPr>
              <a:t>._resources' is never assigned to, and will always have its default value null [C:\dev\</a:t>
            </a:r>
            <a:r>
              <a:rPr lang="en-US" sz="2000" b="1" dirty="0" err="1">
                <a:latin typeface="Consolas" panose="020B0609020204030204" pitchFamily="49" charset="0"/>
              </a:rPr>
              <a:t>RoslynProofsGit</a:t>
            </a:r>
            <a:r>
              <a:rPr lang="en-US" sz="2000" b="1" dirty="0">
                <a:latin typeface="Consolas" panose="020B0609020204030204" pitchFamily="49" charset="0"/>
              </a:rPr>
              <a:t>\</a:t>
            </a:r>
            <a:r>
              <a:rPr lang="en-US" sz="2000" b="1" dirty="0" err="1">
                <a:latin typeface="Consolas" panose="020B0609020204030204" pitchFamily="49" charset="0"/>
              </a:rPr>
              <a:t>RoslynProofs</a:t>
            </a:r>
            <a:r>
              <a:rPr lang="en-US" sz="2000" b="1" dirty="0">
                <a:latin typeface="Consolas" panose="020B0609020204030204" pitchFamily="49" charset="0"/>
              </a:rPr>
              <a:t>\</a:t>
            </a:r>
            <a:r>
              <a:rPr lang="en-US" sz="2000" b="1" dirty="0" err="1">
                <a:latin typeface="Consolas" panose="020B0609020204030204" pitchFamily="49" charset="0"/>
              </a:rPr>
              <a:t>RoslynProofsConsole</a:t>
            </a:r>
            <a:r>
              <a:rPr lang="en-US" sz="2000" b="1" dirty="0">
                <a:latin typeface="Consolas" panose="020B0609020204030204" pitchFamily="49" charset="0"/>
              </a:rPr>
              <a:t>\</a:t>
            </a:r>
            <a:r>
              <a:rPr lang="en-US" sz="2000" b="1" dirty="0" err="1">
                <a:latin typeface="Consolas" panose="020B0609020204030204" pitchFamily="49" charset="0"/>
              </a:rPr>
              <a:t>RoslynProofsConsole.csproj</a:t>
            </a:r>
            <a:r>
              <a:rPr lang="en-US" sz="2000" b="1" dirty="0">
                <a:latin typeface="Consolas" panose="020B0609020204030204" pitchFamily="49" charset="0"/>
              </a:rPr>
              <a:t>]</a:t>
            </a:r>
          </a:p>
          <a:p>
            <a:r>
              <a:rPr lang="en-US" sz="2000" b="1" dirty="0" err="1">
                <a:latin typeface="Consolas" panose="020B0609020204030204" pitchFamily="49" charset="0"/>
              </a:rPr>
              <a:t>ResourceHelpers.cs</a:t>
            </a:r>
            <a:r>
              <a:rPr lang="en-US" sz="2000" b="1" dirty="0">
                <a:latin typeface="Consolas" panose="020B0609020204030204" pitchFamily="49" charset="0"/>
              </a:rPr>
              <a:t>(40,32): warning CS0169: The field '</a:t>
            </a:r>
            <a:r>
              <a:rPr lang="en-US" sz="2000" b="1" dirty="0" err="1">
                <a:latin typeface="Consolas" panose="020B0609020204030204" pitchFamily="49" charset="0"/>
              </a:rPr>
              <a:t>ResourceHelpers.CustomResourceReader.manager</a:t>
            </a:r>
            <a:r>
              <a:rPr lang="en-US" sz="2000" b="1" dirty="0">
                <a:latin typeface="Consolas" panose="020B0609020204030204" pitchFamily="49" charset="0"/>
              </a:rPr>
              <a:t>' is never used [C:\dev\</a:t>
            </a:r>
            <a:r>
              <a:rPr lang="en-US" sz="2000" b="1" dirty="0" err="1">
                <a:latin typeface="Consolas" panose="020B0609020204030204" pitchFamily="49" charset="0"/>
              </a:rPr>
              <a:t>RoslynProofsGit</a:t>
            </a:r>
            <a:r>
              <a:rPr lang="en-US" sz="2000" b="1" dirty="0">
                <a:latin typeface="Consolas" panose="020B0609020204030204" pitchFamily="49" charset="0"/>
              </a:rPr>
              <a:t>\</a:t>
            </a:r>
            <a:r>
              <a:rPr lang="en-US" sz="2000" b="1" dirty="0" err="1">
                <a:latin typeface="Consolas" panose="020B0609020204030204" pitchFamily="49" charset="0"/>
              </a:rPr>
              <a:t>RoslynProofs</a:t>
            </a:r>
            <a:r>
              <a:rPr lang="en-US" sz="2000" b="1" dirty="0">
                <a:latin typeface="Consolas" panose="020B0609020204030204" pitchFamily="49" charset="0"/>
              </a:rPr>
              <a:t>\</a:t>
            </a:r>
            <a:r>
              <a:rPr lang="en-US" sz="2000" b="1" dirty="0" err="1">
                <a:latin typeface="Consolas" panose="020B0609020204030204" pitchFamily="49" charset="0"/>
              </a:rPr>
              <a:t>RoslynProofsConsole</a:t>
            </a:r>
            <a:r>
              <a:rPr lang="en-US" sz="2000" b="1" dirty="0">
                <a:latin typeface="Consolas" panose="020B0609020204030204" pitchFamily="49" charset="0"/>
              </a:rPr>
              <a:t>\</a:t>
            </a:r>
            <a:r>
              <a:rPr lang="en-US" sz="2000" b="1" dirty="0" err="1">
                <a:latin typeface="Consolas" panose="020B0609020204030204" pitchFamily="49" charset="0"/>
              </a:rPr>
              <a:t>RoslynProofsConsole.csproj</a:t>
            </a:r>
            <a:r>
              <a:rPr lang="en-US" sz="2000" b="1" dirty="0">
                <a:latin typeface="Consolas" panose="020B0609020204030204" pitchFamily="49" charset="0"/>
              </a:rPr>
              <a:t>]</a:t>
            </a:r>
          </a:p>
          <a:p>
            <a:r>
              <a:rPr lang="en-US" sz="2000" b="1" dirty="0">
                <a:latin typeface="Consolas" panose="020B0609020204030204" pitchFamily="49" charset="0"/>
              </a:rPr>
              <a:t>animals\</a:t>
            </a:r>
            <a:r>
              <a:rPr lang="en-US" sz="2000" b="1" dirty="0" err="1">
                <a:latin typeface="Consolas" panose="020B0609020204030204" pitchFamily="49" charset="0"/>
              </a:rPr>
              <a:t>People.cs</a:t>
            </a:r>
            <a:r>
              <a:rPr lang="en-US" sz="2000" b="1" dirty="0">
                <a:latin typeface="Consolas" panose="020B0609020204030204" pitchFamily="49" charset="0"/>
              </a:rPr>
              <a:t>(12,16): warning CS0414: The field '</a:t>
            </a:r>
            <a:r>
              <a:rPr lang="en-US" sz="2000" b="1" dirty="0" err="1">
                <a:latin typeface="Consolas" panose="020B0609020204030204" pitchFamily="49" charset="0"/>
              </a:rPr>
              <a:t>People.RequiredFieldErrorMessage</a:t>
            </a:r>
            <a:r>
              <a:rPr lang="en-US" sz="2000" b="1" dirty="0">
                <a:latin typeface="Consolas" panose="020B0609020204030204" pitchFamily="49" charset="0"/>
              </a:rPr>
              <a:t>' is assigned but its value is never used [C:\dev\</a:t>
            </a:r>
            <a:r>
              <a:rPr lang="en-US" sz="2000" b="1" dirty="0" err="1">
                <a:latin typeface="Consolas" panose="020B0609020204030204" pitchFamily="49" charset="0"/>
              </a:rPr>
              <a:t>RoslynProofsGit</a:t>
            </a:r>
            <a:r>
              <a:rPr lang="en-US" sz="2000" b="1" dirty="0">
                <a:latin typeface="Consolas" panose="020B0609020204030204" pitchFamily="49" charset="0"/>
              </a:rPr>
              <a:t>\</a:t>
            </a:r>
            <a:r>
              <a:rPr lang="en-US" sz="2000" b="1" dirty="0" err="1">
                <a:latin typeface="Consolas" panose="020B0609020204030204" pitchFamily="49" charset="0"/>
              </a:rPr>
              <a:t>RoslynProofs</a:t>
            </a:r>
            <a:r>
              <a:rPr lang="en-US" sz="2000" b="1" dirty="0">
                <a:latin typeface="Consolas" panose="020B0609020204030204" pitchFamily="49" charset="0"/>
              </a:rPr>
              <a:t>\</a:t>
            </a:r>
            <a:r>
              <a:rPr lang="en-US" sz="2000" b="1" dirty="0" err="1">
                <a:latin typeface="Consolas" panose="020B0609020204030204" pitchFamily="49" charset="0"/>
              </a:rPr>
              <a:t>RoslynProofsConsole</a:t>
            </a:r>
            <a:r>
              <a:rPr lang="en-US" sz="2000" b="1" dirty="0">
                <a:latin typeface="Consolas" panose="020B0609020204030204" pitchFamily="49" charset="0"/>
              </a:rPr>
              <a:t>\</a:t>
            </a:r>
            <a:r>
              <a:rPr lang="en-US" sz="2000" b="1" dirty="0" err="1">
                <a:latin typeface="Consolas" panose="020B0609020204030204" pitchFamily="49" charset="0"/>
              </a:rPr>
              <a:t>RoslynProofsConsole.csproj</a:t>
            </a:r>
            <a:r>
              <a:rPr lang="en-US" sz="2000" b="1" dirty="0">
                <a:latin typeface="Consolas" panose="020B0609020204030204" pitchFamily="49" charset="0"/>
              </a:rPr>
              <a:t>]</a:t>
            </a:r>
          </a:p>
          <a:p>
            <a:r>
              <a:rPr lang="en-US" sz="2000" b="1" dirty="0">
                <a:latin typeface="Consolas" panose="020B0609020204030204" pitchFamily="49" charset="0"/>
              </a:rPr>
              <a:t>animals\</a:t>
            </a:r>
            <a:r>
              <a:rPr lang="en-US" sz="2000" b="1" dirty="0" err="1">
                <a:latin typeface="Consolas" panose="020B0609020204030204" pitchFamily="49" charset="0"/>
              </a:rPr>
              <a:t>People.cs</a:t>
            </a:r>
            <a:r>
              <a:rPr lang="en-US" sz="2000" b="1" dirty="0">
                <a:latin typeface="Consolas" panose="020B0609020204030204" pitchFamily="49" charset="0"/>
              </a:rPr>
              <a:t>(13,16): warning CS0414: The field '</a:t>
            </a:r>
            <a:r>
              <a:rPr lang="en-US" sz="2000" b="1" dirty="0" err="1">
                <a:latin typeface="Consolas" panose="020B0609020204030204" pitchFamily="49" charset="0"/>
              </a:rPr>
              <a:t>People.DateFieldErrorMessage</a:t>
            </a:r>
            <a:r>
              <a:rPr lang="en-US" sz="2000" b="1" dirty="0">
                <a:latin typeface="Consolas" panose="020B0609020204030204" pitchFamily="49" charset="0"/>
              </a:rPr>
              <a:t>' is assigned but its value is never used </a:t>
            </a:r>
            <a:endParaRPr lang="en-US" sz="20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954140906"/>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4638" y="2125677"/>
            <a:ext cx="7315200" cy="932563"/>
          </a:xfrm>
        </p:spPr>
        <p:txBody>
          <a:bodyPr/>
          <a:lstStyle/>
          <a:p>
            <a:r>
              <a:rPr lang="en-US" sz="5400" dirty="0"/>
              <a:t>Rule and Analysis Demo</a:t>
            </a:r>
          </a:p>
        </p:txBody>
      </p:sp>
      <p:sp>
        <p:nvSpPr>
          <p:cNvPr id="4" name="Text Placeholder 3"/>
          <p:cNvSpPr>
            <a:spLocks noGrp="1"/>
          </p:cNvSpPr>
          <p:nvPr>
            <p:ph type="body" sz="quarter" idx="12"/>
          </p:nvPr>
        </p:nvSpPr>
        <p:spPr/>
        <p:txBody>
          <a:bodyPr/>
          <a:lstStyle/>
          <a:p>
            <a:r>
              <a:rPr lang="en-US" dirty="0"/>
              <a:t>DEMO</a:t>
            </a:r>
          </a:p>
        </p:txBody>
      </p:sp>
    </p:spTree>
    <p:extLst>
      <p:ext uri="{BB962C8B-B14F-4D97-AF65-F5344CB8AC3E}">
        <p14:creationId xmlns:p14="http://schemas.microsoft.com/office/powerpoint/2010/main" val="3791665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74638" y="1212850"/>
            <a:ext cx="11887200" cy="4001095"/>
          </a:xfrm>
        </p:spPr>
        <p:txBody>
          <a:bodyPr/>
          <a:lstStyle/>
          <a:p>
            <a:r>
              <a:rPr lang="en-US" dirty="0"/>
              <a:t>Imported to Excel ( tricky with large numbers of warnings )</a:t>
            </a:r>
          </a:p>
          <a:p>
            <a:r>
              <a:rPr lang="en-US" dirty="0"/>
              <a:t>Removed Internationalization</a:t>
            </a:r>
          </a:p>
          <a:p>
            <a:r>
              <a:rPr lang="en-US" dirty="0"/>
              <a:t>Remove most style violations</a:t>
            </a:r>
          </a:p>
          <a:p>
            <a:r>
              <a:rPr lang="en-US" dirty="0"/>
              <a:t>Graded violations low, medium, high</a:t>
            </a:r>
          </a:p>
          <a:p>
            <a:r>
              <a:rPr lang="en-US" dirty="0"/>
              <a:t>About 900 violations to look at left</a:t>
            </a:r>
          </a:p>
        </p:txBody>
      </p:sp>
      <p:sp>
        <p:nvSpPr>
          <p:cNvPr id="2" name="Title 1"/>
          <p:cNvSpPr>
            <a:spLocks noGrp="1"/>
          </p:cNvSpPr>
          <p:nvPr>
            <p:ph type="title"/>
          </p:nvPr>
        </p:nvSpPr>
        <p:spPr/>
        <p:txBody>
          <a:bodyPr/>
          <a:lstStyle/>
          <a:p>
            <a:r>
              <a:rPr lang="en-US" dirty="0"/>
              <a:t>Overview of Violations</a:t>
            </a:r>
          </a:p>
        </p:txBody>
      </p:sp>
      <p:pic>
        <p:nvPicPr>
          <p:cNvPr id="7" name="Graphic 6" descr="Surprised Face with No Fill"/>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57580" y="5162137"/>
            <a:ext cx="1828780" cy="1828780"/>
          </a:xfrm>
          <a:prstGeom prst="rect">
            <a:avLst/>
          </a:prstGeom>
        </p:spPr>
      </p:pic>
    </p:spTree>
    <p:extLst>
      <p:ext uri="{BB962C8B-B14F-4D97-AF65-F5344CB8AC3E}">
        <p14:creationId xmlns:p14="http://schemas.microsoft.com/office/powerpoint/2010/main" val="1119068923"/>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Grading Defects by Area</a:t>
            </a:r>
          </a:p>
        </p:txBody>
      </p:sp>
      <p:sp>
        <p:nvSpPr>
          <p:cNvPr id="3" name="Content Placeholder 2"/>
          <p:cNvSpPr>
            <a:spLocks noGrp="1"/>
          </p:cNvSpPr>
          <p:nvPr>
            <p:ph idx="1"/>
          </p:nvPr>
        </p:nvSpPr>
        <p:spPr>
          <a:xfrm>
            <a:off x="855008" y="1861968"/>
            <a:ext cx="9097029" cy="4437962"/>
          </a:xfrm>
        </p:spPr>
        <p:txBody>
          <a:bodyPr>
            <a:normAutofit/>
          </a:bodyPr>
          <a:lstStyle/>
          <a:p>
            <a:pPr lvl="0"/>
            <a:r>
              <a:rPr lang="en-US" sz="2400" b="1" dirty="0"/>
              <a:t>Exception Patterns</a:t>
            </a:r>
            <a:r>
              <a:rPr lang="en-US" sz="2400" dirty="0"/>
              <a:t> – using exceptions properly in for optimal performance and diagnostic abilities.</a:t>
            </a:r>
          </a:p>
          <a:p>
            <a:pPr lvl="0"/>
            <a:r>
              <a:rPr lang="en-US" sz="2400" b="1" dirty="0"/>
              <a:t>Memory</a:t>
            </a:r>
            <a:r>
              <a:rPr lang="en-US" sz="2400" dirty="0"/>
              <a:t> – memory or resource leak candidates.   Improper Dispose pattern usage is a key player. </a:t>
            </a:r>
          </a:p>
          <a:p>
            <a:pPr lvl="0"/>
            <a:r>
              <a:rPr lang="en-US" sz="2400" b="1" dirty="0"/>
              <a:t>Craftsmanship</a:t>
            </a:r>
            <a:r>
              <a:rPr lang="en-US" sz="2400" dirty="0"/>
              <a:t> – or clean code.  Good coding patterns, avoiding dangerous coding patterns.</a:t>
            </a:r>
          </a:p>
          <a:p>
            <a:pPr lvl="0"/>
            <a:r>
              <a:rPr lang="en-US" sz="2400" b="1" dirty="0"/>
              <a:t>OO Patterns</a:t>
            </a:r>
            <a:r>
              <a:rPr lang="en-US" sz="2400" dirty="0"/>
              <a:t> – are properties properly implemented, virtual members being respected.</a:t>
            </a:r>
          </a:p>
          <a:p>
            <a:pPr lvl="0"/>
            <a:r>
              <a:rPr lang="en-US" sz="2400" b="1" dirty="0"/>
              <a:t>Performance</a:t>
            </a:r>
            <a:r>
              <a:rPr lang="en-US" sz="2400" dirty="0"/>
              <a:t> – Coding tweaks to improve system performance overall. </a:t>
            </a:r>
          </a:p>
          <a:p>
            <a:endParaRPr lang="en-US" dirty="0"/>
          </a:p>
        </p:txBody>
      </p:sp>
    </p:spTree>
    <p:extLst>
      <p:ext uri="{BB962C8B-B14F-4D97-AF65-F5344CB8AC3E}">
        <p14:creationId xmlns:p14="http://schemas.microsoft.com/office/powerpoint/2010/main" val="2032413632"/>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Client Example: Defects by Area</a:t>
            </a:r>
          </a:p>
        </p:txBody>
      </p:sp>
      <mc:AlternateContent xmlns:mc="http://schemas.openxmlformats.org/markup-compatibility/2006" xmlns:cx1="http://schemas.microsoft.com/office/drawing/2015/9/8/chartex">
        <mc:Choice Requires="cx1">
          <p:graphicFrame>
            <p:nvGraphicFramePr>
              <p:cNvPr id="4" name="Chart 3">
                <a:extLst>
                  <a:ext uri="{FF2B5EF4-FFF2-40B4-BE49-F238E27FC236}">
                    <a16:creationId xmlns:a16="http://schemas.microsoft.com/office/drawing/2014/main" id="{B0FC474C-F7C7-49F6-94C6-7F9518251FB4}"/>
                  </a:ext>
                </a:extLst>
              </p:cNvPr>
              <p:cNvGraphicFramePr/>
              <p:nvPr/>
            </p:nvGraphicFramePr>
            <p:xfrm>
              <a:off x="1036637" y="1897062"/>
              <a:ext cx="5334000" cy="4038600"/>
            </p:xfrm>
            <a:graphic>
              <a:graphicData uri="http://schemas.microsoft.com/office/drawing/2014/chartex">
                <cx:chart xmlns:cx="http://schemas.microsoft.com/office/drawing/2014/chartex" xmlns:r="http://schemas.openxmlformats.org/officeDocument/2006/relationships" r:id="rId2"/>
              </a:graphicData>
            </a:graphic>
          </p:graphicFrame>
        </mc:Choice>
        <mc:Fallback xmlns="">
          <p:pic>
            <p:nvPicPr>
              <p:cNvPr id="4" name="Chart 3">
                <a:extLst>
                  <a:ext uri="{FF2B5EF4-FFF2-40B4-BE49-F238E27FC236}">
                    <a16:creationId xmlns:a16="http://schemas.microsoft.com/office/drawing/2014/main" id="{B0FC474C-F7C7-49F6-94C6-7F9518251FB4}"/>
                  </a:ext>
                </a:extLst>
              </p:cNvPr>
              <p:cNvPicPr>
                <a:picLocks noGrp="1" noRot="1" noChangeAspect="1" noMove="1" noResize="1" noEditPoints="1" noAdjustHandles="1" noChangeArrowheads="1" noChangeShapeType="1"/>
              </p:cNvPicPr>
              <p:nvPr/>
            </p:nvPicPr>
            <p:blipFill>
              <a:blip r:embed="rId3"/>
              <a:stretch>
                <a:fillRect/>
              </a:stretch>
            </p:blipFill>
            <p:spPr>
              <a:xfrm>
                <a:off x="1036637" y="1897062"/>
                <a:ext cx="5334000" cy="4038600"/>
              </a:xfrm>
              <a:prstGeom prst="rect">
                <a:avLst/>
              </a:prstGeom>
            </p:spPr>
          </p:pic>
        </mc:Fallback>
      </mc:AlternateContent>
      <p:graphicFrame>
        <p:nvGraphicFramePr>
          <p:cNvPr id="6" name="Table 5"/>
          <p:cNvGraphicFramePr>
            <a:graphicFrameLocks noGrp="1"/>
          </p:cNvGraphicFramePr>
          <p:nvPr/>
        </p:nvGraphicFramePr>
        <p:xfrm>
          <a:off x="7361237" y="1898611"/>
          <a:ext cx="2819400" cy="1836233"/>
        </p:xfrm>
        <a:graphic>
          <a:graphicData uri="http://schemas.openxmlformats.org/drawingml/2006/table">
            <a:tbl>
              <a:tblPr firstRow="1" firstCol="1" bandRow="1"/>
              <a:tblGrid>
                <a:gridCol w="1772350">
                  <a:extLst>
                    <a:ext uri="{9D8B030D-6E8A-4147-A177-3AD203B41FA5}">
                      <a16:colId xmlns:a16="http://schemas.microsoft.com/office/drawing/2014/main" val="3487625785"/>
                    </a:ext>
                  </a:extLst>
                </a:gridCol>
                <a:gridCol w="1047050">
                  <a:extLst>
                    <a:ext uri="{9D8B030D-6E8A-4147-A177-3AD203B41FA5}">
                      <a16:colId xmlns:a16="http://schemas.microsoft.com/office/drawing/2014/main" val="727056393"/>
                    </a:ext>
                  </a:extLst>
                </a:gridCol>
              </a:tblGrid>
              <a:tr h="182880">
                <a:tc>
                  <a:txBody>
                    <a:bodyPr/>
                    <a:lstStyle/>
                    <a:p>
                      <a:pPr marL="0" marR="0" algn="ctr">
                        <a:lnSpc>
                          <a:spcPct val="115000"/>
                        </a:lnSpc>
                        <a:spcBef>
                          <a:spcPts val="0"/>
                        </a:spcBef>
                        <a:spcAft>
                          <a:spcPts val="0"/>
                        </a:spcAft>
                      </a:pPr>
                      <a:r>
                        <a:rPr lang="en-US" sz="1600" b="1">
                          <a:solidFill>
                            <a:srgbClr val="FFFFFF"/>
                          </a:solidFill>
                          <a:effectLst/>
                          <a:latin typeface="Calibri" panose="020F0502020204030204" pitchFamily="34" charset="0"/>
                          <a:ea typeface="Times New Roman" panose="02020603050405020304" pitchFamily="18" charset="0"/>
                          <a:cs typeface="Arial" panose="020B0604020202020204" pitchFamily="34" charset="0"/>
                        </a:rPr>
                        <a:t>Distinct</a:t>
                      </a:r>
                      <a:endParaRPr lang="en-US" sz="1600">
                        <a:effectLst/>
                        <a:latin typeface="Segoe UI" panose="020B0502040204020203" pitchFamily="34" charset="0"/>
                        <a:ea typeface="Times New Roman" panose="02020603050405020304" pitchFamily="18" charset="0"/>
                        <a:cs typeface="Arial" panose="020B0604020202020204" pitchFamily="34" charset="0"/>
                      </a:endParaRPr>
                    </a:p>
                  </a:txBody>
                  <a:tcPr marL="68580" marR="68580" marT="0" marB="0"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marL="0" marR="0" algn="ctr">
                        <a:lnSpc>
                          <a:spcPct val="115000"/>
                        </a:lnSpc>
                        <a:spcBef>
                          <a:spcPts val="0"/>
                        </a:spcBef>
                        <a:spcAft>
                          <a:spcPts val="0"/>
                        </a:spcAft>
                      </a:pPr>
                      <a:r>
                        <a:rPr lang="en-US" sz="1600" b="1">
                          <a:solidFill>
                            <a:srgbClr val="FFFFFF"/>
                          </a:solidFill>
                          <a:effectLst/>
                          <a:latin typeface="Calibri" panose="020F0502020204030204" pitchFamily="34" charset="0"/>
                          <a:ea typeface="Times New Roman" panose="02020603050405020304" pitchFamily="18" charset="0"/>
                          <a:cs typeface="Arial" panose="020B0604020202020204" pitchFamily="34" charset="0"/>
                        </a:rPr>
                        <a:t>Count</a:t>
                      </a:r>
                      <a:endParaRPr lang="en-US" sz="1600">
                        <a:effectLst/>
                        <a:latin typeface="Segoe UI" panose="020B0502040204020203" pitchFamily="34" charset="0"/>
                        <a:ea typeface="Times New Roman" panose="02020603050405020304" pitchFamily="18" charset="0"/>
                        <a:cs typeface="Arial" panose="020B0604020202020204" pitchFamily="34" charset="0"/>
                      </a:endParaRPr>
                    </a:p>
                  </a:txBody>
                  <a:tcPr marL="68580" marR="68580" marT="0" marB="0"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extLst>
                  <a:ext uri="{0D108BD9-81ED-4DB2-BD59-A6C34878D82A}">
                    <a16:rowId xmlns:a16="http://schemas.microsoft.com/office/drawing/2014/main" val="3150294658"/>
                  </a:ext>
                </a:extLst>
              </a:tr>
              <a:tr h="182880">
                <a:tc>
                  <a:txBody>
                    <a:bodyPr/>
                    <a:lstStyle/>
                    <a:p>
                      <a:pPr marL="0" marR="0">
                        <a:lnSpc>
                          <a:spcPct val="115000"/>
                        </a:lnSpc>
                        <a:spcBef>
                          <a:spcPts val="0"/>
                        </a:spcBef>
                        <a:spcAft>
                          <a:spcPts val="0"/>
                        </a:spcAft>
                      </a:pPr>
                      <a:r>
                        <a:rPr lang="en-US" sz="160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Exception Pattern</a:t>
                      </a:r>
                      <a:endParaRPr lang="en-US" sz="1600">
                        <a:effectLst/>
                        <a:latin typeface="Segoe UI" panose="020B0502040204020203" pitchFamily="34" charset="0"/>
                        <a:ea typeface="Times New Roman" panose="02020603050405020304" pitchFamily="18" charset="0"/>
                        <a:cs typeface="Arial" panose="020B0604020202020204" pitchFamily="34" charset="0"/>
                      </a:endParaRPr>
                    </a:p>
                  </a:txBody>
                  <a:tcPr marL="68580" marR="68580" marT="0" marB="0"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marL="0" marR="0" algn="r">
                        <a:lnSpc>
                          <a:spcPct val="115000"/>
                        </a:lnSpc>
                        <a:spcBef>
                          <a:spcPts val="0"/>
                        </a:spcBef>
                        <a:spcAft>
                          <a:spcPts val="0"/>
                        </a:spcAft>
                      </a:pPr>
                      <a:r>
                        <a:rPr lang="en-US" sz="160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241</a:t>
                      </a:r>
                      <a:endParaRPr lang="en-US" sz="1600">
                        <a:effectLst/>
                        <a:latin typeface="Segoe UI" panose="020B0502040204020203" pitchFamily="34" charset="0"/>
                        <a:ea typeface="Times New Roman" panose="02020603050405020304" pitchFamily="18" charset="0"/>
                        <a:cs typeface="Arial" panose="020B0604020202020204" pitchFamily="34" charset="0"/>
                      </a:endParaRPr>
                    </a:p>
                  </a:txBody>
                  <a:tcPr marL="68580" marR="68580" marT="0" marB="0"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2266912352"/>
                  </a:ext>
                </a:extLst>
              </a:tr>
              <a:tr h="182880">
                <a:tc>
                  <a:txBody>
                    <a:bodyPr/>
                    <a:lstStyle/>
                    <a:p>
                      <a:pPr marL="0" marR="0">
                        <a:lnSpc>
                          <a:spcPct val="115000"/>
                        </a:lnSpc>
                        <a:spcBef>
                          <a:spcPts val="0"/>
                        </a:spcBef>
                        <a:spcAft>
                          <a:spcPts val="0"/>
                        </a:spcAft>
                      </a:pPr>
                      <a:r>
                        <a:rPr lang="en-US" sz="160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Memory</a:t>
                      </a:r>
                      <a:endParaRPr lang="en-US" sz="1600">
                        <a:effectLst/>
                        <a:latin typeface="Segoe UI" panose="020B0502040204020203" pitchFamily="34" charset="0"/>
                        <a:ea typeface="Times New Roman" panose="02020603050405020304" pitchFamily="18" charset="0"/>
                        <a:cs typeface="Arial" panose="020B0604020202020204" pitchFamily="34" charset="0"/>
                      </a:endParaRPr>
                    </a:p>
                  </a:txBody>
                  <a:tcPr marL="68580" marR="68580" marT="0" marB="0"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r">
                        <a:lnSpc>
                          <a:spcPct val="115000"/>
                        </a:lnSpc>
                        <a:spcBef>
                          <a:spcPts val="0"/>
                        </a:spcBef>
                        <a:spcAft>
                          <a:spcPts val="0"/>
                        </a:spcAft>
                      </a:pPr>
                      <a:r>
                        <a:rPr lang="en-US" sz="160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208</a:t>
                      </a:r>
                      <a:endParaRPr lang="en-US" sz="1600">
                        <a:effectLst/>
                        <a:latin typeface="Segoe UI" panose="020B0502040204020203" pitchFamily="34" charset="0"/>
                        <a:ea typeface="Times New Roman" panose="02020603050405020304" pitchFamily="18" charset="0"/>
                        <a:cs typeface="Arial" panose="020B0604020202020204" pitchFamily="34" charset="0"/>
                      </a:endParaRPr>
                    </a:p>
                  </a:txBody>
                  <a:tcPr marL="68580" marR="68580" marT="0" marB="0"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40535557"/>
                  </a:ext>
                </a:extLst>
              </a:tr>
              <a:tr h="182880">
                <a:tc>
                  <a:txBody>
                    <a:bodyPr/>
                    <a:lstStyle/>
                    <a:p>
                      <a:pPr marL="0" marR="0">
                        <a:lnSpc>
                          <a:spcPct val="115000"/>
                        </a:lnSpc>
                        <a:spcBef>
                          <a:spcPts val="0"/>
                        </a:spcBef>
                        <a:spcAft>
                          <a:spcPts val="0"/>
                        </a:spcAft>
                      </a:pPr>
                      <a:r>
                        <a:rPr lang="en-US" sz="160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Craftsmanship</a:t>
                      </a:r>
                      <a:endParaRPr lang="en-US" sz="1600">
                        <a:effectLst/>
                        <a:latin typeface="Segoe UI" panose="020B0502040204020203" pitchFamily="34" charset="0"/>
                        <a:ea typeface="Times New Roman" panose="02020603050405020304" pitchFamily="18" charset="0"/>
                        <a:cs typeface="Arial" panose="020B0604020202020204" pitchFamily="34" charset="0"/>
                      </a:endParaRPr>
                    </a:p>
                  </a:txBody>
                  <a:tcPr marL="68580" marR="68580" marT="0" marB="0"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marL="0" marR="0" algn="r">
                        <a:lnSpc>
                          <a:spcPct val="115000"/>
                        </a:lnSpc>
                        <a:spcBef>
                          <a:spcPts val="0"/>
                        </a:spcBef>
                        <a:spcAft>
                          <a:spcPts val="0"/>
                        </a:spcAft>
                      </a:pPr>
                      <a:r>
                        <a:rPr lang="en-US" sz="160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201</a:t>
                      </a:r>
                      <a:endParaRPr lang="en-US" sz="1600">
                        <a:effectLst/>
                        <a:latin typeface="Segoe UI" panose="020B0502040204020203" pitchFamily="34" charset="0"/>
                        <a:ea typeface="Times New Roman" panose="02020603050405020304" pitchFamily="18" charset="0"/>
                        <a:cs typeface="Arial" panose="020B0604020202020204" pitchFamily="34" charset="0"/>
                      </a:endParaRPr>
                    </a:p>
                  </a:txBody>
                  <a:tcPr marL="68580" marR="68580" marT="0" marB="0"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1570069172"/>
                  </a:ext>
                </a:extLst>
              </a:tr>
              <a:tr h="182880">
                <a:tc>
                  <a:txBody>
                    <a:bodyPr/>
                    <a:lstStyle/>
                    <a:p>
                      <a:pPr marL="0" marR="0">
                        <a:lnSpc>
                          <a:spcPct val="115000"/>
                        </a:lnSpc>
                        <a:spcBef>
                          <a:spcPts val="0"/>
                        </a:spcBef>
                        <a:spcAft>
                          <a:spcPts val="0"/>
                        </a:spcAft>
                      </a:pPr>
                      <a:r>
                        <a:rPr lang="en-US" sz="160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OO Patterns</a:t>
                      </a:r>
                      <a:endParaRPr lang="en-US" sz="1600">
                        <a:effectLst/>
                        <a:latin typeface="Segoe UI" panose="020B0502040204020203" pitchFamily="34" charset="0"/>
                        <a:ea typeface="Times New Roman" panose="02020603050405020304" pitchFamily="18" charset="0"/>
                        <a:cs typeface="Arial" panose="020B0604020202020204" pitchFamily="34" charset="0"/>
                      </a:endParaRPr>
                    </a:p>
                  </a:txBody>
                  <a:tcPr marL="68580" marR="68580" marT="0" marB="0"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r">
                        <a:lnSpc>
                          <a:spcPct val="115000"/>
                        </a:lnSpc>
                        <a:spcBef>
                          <a:spcPts val="0"/>
                        </a:spcBef>
                        <a:spcAft>
                          <a:spcPts val="0"/>
                        </a:spcAft>
                      </a:pPr>
                      <a:r>
                        <a:rPr lang="en-US" sz="160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168</a:t>
                      </a:r>
                      <a:endParaRPr lang="en-US" sz="1600">
                        <a:effectLst/>
                        <a:latin typeface="Segoe UI" panose="020B0502040204020203" pitchFamily="34" charset="0"/>
                        <a:ea typeface="Times New Roman" panose="02020603050405020304" pitchFamily="18" charset="0"/>
                        <a:cs typeface="Arial" panose="020B0604020202020204" pitchFamily="34" charset="0"/>
                      </a:endParaRPr>
                    </a:p>
                  </a:txBody>
                  <a:tcPr marL="68580" marR="68580" marT="0" marB="0"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34871230"/>
                  </a:ext>
                </a:extLst>
              </a:tr>
              <a:tr h="182880">
                <a:tc>
                  <a:txBody>
                    <a:bodyPr/>
                    <a:lstStyle/>
                    <a:p>
                      <a:pPr marL="0" marR="0">
                        <a:lnSpc>
                          <a:spcPct val="115000"/>
                        </a:lnSpc>
                        <a:spcBef>
                          <a:spcPts val="0"/>
                        </a:spcBef>
                        <a:spcAft>
                          <a:spcPts val="0"/>
                        </a:spcAft>
                      </a:pPr>
                      <a:r>
                        <a:rPr lang="en-US" sz="160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Performance</a:t>
                      </a:r>
                      <a:endParaRPr lang="en-US" sz="1600">
                        <a:effectLst/>
                        <a:latin typeface="Segoe UI" panose="020B0502040204020203" pitchFamily="34" charset="0"/>
                        <a:ea typeface="Times New Roman" panose="02020603050405020304" pitchFamily="18" charset="0"/>
                        <a:cs typeface="Arial" panose="020B0604020202020204" pitchFamily="34" charset="0"/>
                      </a:endParaRPr>
                    </a:p>
                  </a:txBody>
                  <a:tcPr marL="68580" marR="68580" marT="0" marB="0"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marL="0" marR="0" algn="r">
                        <a:lnSpc>
                          <a:spcPct val="115000"/>
                        </a:lnSpc>
                        <a:spcBef>
                          <a:spcPts val="0"/>
                        </a:spcBef>
                        <a:spcAft>
                          <a:spcPts val="0"/>
                        </a:spcAft>
                      </a:pPr>
                      <a:r>
                        <a:rPr lang="en-US" sz="160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76</a:t>
                      </a:r>
                      <a:endParaRPr lang="en-US" sz="1600">
                        <a:effectLst/>
                        <a:latin typeface="Segoe UI" panose="020B0502040204020203" pitchFamily="34" charset="0"/>
                        <a:ea typeface="Times New Roman" panose="02020603050405020304" pitchFamily="18" charset="0"/>
                        <a:cs typeface="Arial" panose="020B0604020202020204" pitchFamily="34" charset="0"/>
                      </a:endParaRPr>
                    </a:p>
                  </a:txBody>
                  <a:tcPr marL="68580" marR="68580" marT="0" marB="0"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484798229"/>
                  </a:ext>
                </a:extLst>
              </a:tr>
              <a:tr h="182880">
                <a:tc>
                  <a:txBody>
                    <a:bodyPr/>
                    <a:lstStyle/>
                    <a:p>
                      <a:pPr marL="0" marR="0">
                        <a:lnSpc>
                          <a:spcPct val="115000"/>
                        </a:lnSpc>
                        <a:spcBef>
                          <a:spcPts val="0"/>
                        </a:spcBef>
                        <a:spcAft>
                          <a:spcPts val="0"/>
                        </a:spcAft>
                      </a:pPr>
                      <a:r>
                        <a:rPr lang="en-US" sz="1600" b="1">
                          <a:solidFill>
                            <a:srgbClr val="000000"/>
                          </a:solidFill>
                          <a:effectLst/>
                          <a:latin typeface="Calibri" panose="020F0502020204030204" pitchFamily="34" charset="0"/>
                          <a:ea typeface="Times New Roman" panose="02020603050405020304" pitchFamily="18" charset="0"/>
                          <a:cs typeface="Arial" panose="020B0604020202020204" pitchFamily="34" charset="0"/>
                        </a:rPr>
                        <a:t>Total</a:t>
                      </a:r>
                      <a:endParaRPr lang="en-US" sz="1600">
                        <a:effectLst/>
                        <a:latin typeface="Segoe UI" panose="020B0502040204020203" pitchFamily="34" charset="0"/>
                        <a:ea typeface="Times New Roman" panose="02020603050405020304" pitchFamily="18" charset="0"/>
                        <a:cs typeface="Arial" panose="020B0604020202020204" pitchFamily="34" charset="0"/>
                      </a:endParaRPr>
                    </a:p>
                  </a:txBody>
                  <a:tcPr marL="68580" marR="68580" marT="0" marB="0"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r">
                        <a:lnSpc>
                          <a:spcPct val="115000"/>
                        </a:lnSpc>
                        <a:spcBef>
                          <a:spcPts val="0"/>
                        </a:spcBef>
                        <a:spcAft>
                          <a:spcPts val="0"/>
                        </a:spcAft>
                      </a:pPr>
                      <a:r>
                        <a:rPr lang="en-US" sz="1600" b="1" dirty="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894</a:t>
                      </a:r>
                      <a:endParaRPr lang="en-US" sz="1600" dirty="0">
                        <a:effectLst/>
                        <a:latin typeface="Segoe UI" panose="020B0502040204020203" pitchFamily="34" charset="0"/>
                        <a:ea typeface="Times New Roman" panose="02020603050405020304" pitchFamily="18" charset="0"/>
                        <a:cs typeface="Arial" panose="020B0604020202020204" pitchFamily="34" charset="0"/>
                      </a:endParaRPr>
                    </a:p>
                  </a:txBody>
                  <a:tcPr marL="68580" marR="68580" marT="0" marB="0"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8526153"/>
                  </a:ext>
                </a:extLst>
              </a:tr>
            </a:tbl>
          </a:graphicData>
        </a:graphic>
      </p:graphicFrame>
    </p:spTree>
    <p:extLst>
      <p:ext uri="{BB962C8B-B14F-4D97-AF65-F5344CB8AC3E}">
        <p14:creationId xmlns:p14="http://schemas.microsoft.com/office/powerpoint/2010/main" val="560534260"/>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Client Example: Defects by Project</a:t>
            </a:r>
          </a:p>
        </p:txBody>
      </p:sp>
      <mc:AlternateContent xmlns:mc="http://schemas.openxmlformats.org/markup-compatibility/2006" xmlns:cx1="http://schemas.microsoft.com/office/drawing/2015/9/8/chartex">
        <mc:Choice Requires="cx1">
          <p:graphicFrame>
            <p:nvGraphicFramePr>
              <p:cNvPr id="4" name="Chart 3">
                <a:extLst>
                  <a:ext uri="{FF2B5EF4-FFF2-40B4-BE49-F238E27FC236}">
                    <a16:creationId xmlns:a16="http://schemas.microsoft.com/office/drawing/2014/main" id="{9420A83C-1AAD-4A87-80DE-8E88695ACDCC}"/>
                  </a:ext>
                </a:extLst>
              </p:cNvPr>
              <p:cNvGraphicFramePr/>
              <p:nvPr/>
            </p:nvGraphicFramePr>
            <p:xfrm>
              <a:off x="6599237" y="1737995"/>
              <a:ext cx="4982231" cy="4654867"/>
            </p:xfrm>
            <a:graphic>
              <a:graphicData uri="http://schemas.microsoft.com/office/drawing/2014/chartex">
                <cx:chart xmlns:cx="http://schemas.microsoft.com/office/drawing/2014/chartex" xmlns:r="http://schemas.openxmlformats.org/officeDocument/2006/relationships" r:id="rId2"/>
              </a:graphicData>
            </a:graphic>
          </p:graphicFrame>
        </mc:Choice>
        <mc:Fallback xmlns="">
          <p:pic>
            <p:nvPicPr>
              <p:cNvPr id="4" name="Chart 3">
                <a:extLst>
                  <a:ext uri="{FF2B5EF4-FFF2-40B4-BE49-F238E27FC236}">
                    <a16:creationId xmlns:a16="http://schemas.microsoft.com/office/drawing/2014/main" id="{9420A83C-1AAD-4A87-80DE-8E88695ACDCC}"/>
                  </a:ext>
                </a:extLst>
              </p:cNvPr>
              <p:cNvPicPr>
                <a:picLocks noGrp="1" noRot="1" noChangeAspect="1" noMove="1" noResize="1" noEditPoints="1" noAdjustHandles="1" noChangeArrowheads="1" noChangeShapeType="1"/>
              </p:cNvPicPr>
              <p:nvPr/>
            </p:nvPicPr>
            <p:blipFill>
              <a:blip r:embed="rId3"/>
              <a:stretch>
                <a:fillRect/>
              </a:stretch>
            </p:blipFill>
            <p:spPr>
              <a:xfrm>
                <a:off x="6599237" y="1737995"/>
                <a:ext cx="4982231" cy="4654867"/>
              </a:xfrm>
              <a:prstGeom prst="rect">
                <a:avLst/>
              </a:prstGeom>
            </p:spPr>
          </p:pic>
        </mc:Fallback>
      </mc:AlternateContent>
      <p:graphicFrame>
        <p:nvGraphicFramePr>
          <p:cNvPr id="6" name="Table 5"/>
          <p:cNvGraphicFramePr>
            <a:graphicFrameLocks noGrp="1"/>
          </p:cNvGraphicFramePr>
          <p:nvPr/>
        </p:nvGraphicFramePr>
        <p:xfrm>
          <a:off x="2484437" y="1973262"/>
          <a:ext cx="3505199" cy="3428244"/>
        </p:xfrm>
        <a:graphic>
          <a:graphicData uri="http://schemas.openxmlformats.org/drawingml/2006/table">
            <a:tbl>
              <a:tblPr firstRow="1" firstCol="1" bandRow="1"/>
              <a:tblGrid>
                <a:gridCol w="2890796">
                  <a:extLst>
                    <a:ext uri="{9D8B030D-6E8A-4147-A177-3AD203B41FA5}">
                      <a16:colId xmlns:a16="http://schemas.microsoft.com/office/drawing/2014/main" val="3880117936"/>
                    </a:ext>
                  </a:extLst>
                </a:gridCol>
                <a:gridCol w="614403">
                  <a:extLst>
                    <a:ext uri="{9D8B030D-6E8A-4147-A177-3AD203B41FA5}">
                      <a16:colId xmlns:a16="http://schemas.microsoft.com/office/drawing/2014/main" val="1420931913"/>
                    </a:ext>
                  </a:extLst>
                </a:gridCol>
              </a:tblGrid>
              <a:tr h="202565">
                <a:tc>
                  <a:txBody>
                    <a:bodyPr/>
                    <a:lstStyle/>
                    <a:p>
                      <a:pPr marL="0" marR="0">
                        <a:lnSpc>
                          <a:spcPct val="115000"/>
                        </a:lnSpc>
                        <a:spcBef>
                          <a:spcPts val="0"/>
                        </a:spcBef>
                        <a:spcAft>
                          <a:spcPts val="0"/>
                        </a:spcAft>
                      </a:pPr>
                      <a:r>
                        <a:rPr lang="en-US" sz="1600" b="1">
                          <a:solidFill>
                            <a:srgbClr val="FFFFFF"/>
                          </a:solidFill>
                          <a:effectLst/>
                          <a:latin typeface="Calibri" panose="020F0502020204030204" pitchFamily="34" charset="0"/>
                          <a:ea typeface="Times New Roman" panose="02020603050405020304" pitchFamily="18" charset="0"/>
                          <a:cs typeface="Arial" panose="020B0604020202020204" pitchFamily="34" charset="0"/>
                        </a:rPr>
                        <a:t>Project</a:t>
                      </a:r>
                      <a:endParaRPr lang="en-US" sz="1600">
                        <a:effectLst/>
                        <a:latin typeface="Segoe UI" panose="020B0502040204020203" pitchFamily="34" charset="0"/>
                        <a:ea typeface="Times New Roman" panose="02020603050405020304" pitchFamily="18" charset="0"/>
                        <a:cs typeface="Arial" panose="020B0604020202020204" pitchFamily="34" charset="0"/>
                      </a:endParaRPr>
                    </a:p>
                  </a:txBody>
                  <a:tcPr marL="68580" marR="68580" marT="0" marB="0"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marL="0" marR="0">
                        <a:lnSpc>
                          <a:spcPct val="115000"/>
                        </a:lnSpc>
                        <a:spcBef>
                          <a:spcPts val="0"/>
                        </a:spcBef>
                        <a:spcAft>
                          <a:spcPts val="0"/>
                        </a:spcAft>
                      </a:pPr>
                      <a:r>
                        <a:rPr lang="en-US" sz="1600" b="1">
                          <a:solidFill>
                            <a:srgbClr val="FFFFFF"/>
                          </a:solidFill>
                          <a:effectLst/>
                          <a:latin typeface="Calibri" panose="020F0502020204030204" pitchFamily="34" charset="0"/>
                          <a:ea typeface="Times New Roman" panose="02020603050405020304" pitchFamily="18" charset="0"/>
                          <a:cs typeface="Arial" panose="020B0604020202020204" pitchFamily="34" charset="0"/>
                        </a:rPr>
                        <a:t>Violations</a:t>
                      </a:r>
                      <a:endParaRPr lang="en-US" sz="1600">
                        <a:effectLst/>
                        <a:latin typeface="Segoe UI" panose="020B0502040204020203" pitchFamily="34" charset="0"/>
                        <a:ea typeface="Times New Roman" panose="02020603050405020304" pitchFamily="18" charset="0"/>
                        <a:cs typeface="Arial" panose="020B0604020202020204" pitchFamily="34" charset="0"/>
                      </a:endParaRPr>
                    </a:p>
                  </a:txBody>
                  <a:tcPr marL="68580" marR="68580" marT="0" marB="0"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extLst>
                  <a:ext uri="{0D108BD9-81ED-4DB2-BD59-A6C34878D82A}">
                    <a16:rowId xmlns:a16="http://schemas.microsoft.com/office/drawing/2014/main" val="977377381"/>
                  </a:ext>
                </a:extLst>
              </a:tr>
              <a:tr h="202565">
                <a:tc>
                  <a:txBody>
                    <a:bodyPr/>
                    <a:lstStyle/>
                    <a:p>
                      <a:pPr marL="0" marR="0">
                        <a:lnSpc>
                          <a:spcPct val="115000"/>
                        </a:lnSpc>
                        <a:spcBef>
                          <a:spcPts val="0"/>
                        </a:spcBef>
                        <a:spcAft>
                          <a:spcPts val="0"/>
                        </a:spcAft>
                      </a:pPr>
                      <a:r>
                        <a:rPr lang="en-US" sz="160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Repository</a:t>
                      </a:r>
                      <a:endParaRPr lang="en-US" sz="1600">
                        <a:effectLst/>
                        <a:latin typeface="Segoe UI" panose="020B0502040204020203" pitchFamily="34" charset="0"/>
                        <a:ea typeface="Times New Roman" panose="02020603050405020304" pitchFamily="18" charset="0"/>
                        <a:cs typeface="Arial" panose="020B0604020202020204" pitchFamily="34" charset="0"/>
                      </a:endParaRPr>
                    </a:p>
                  </a:txBody>
                  <a:tcPr marL="68580" marR="68580" marT="0" marB="0"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marL="0" marR="0" algn="r">
                        <a:lnSpc>
                          <a:spcPct val="115000"/>
                        </a:lnSpc>
                        <a:spcBef>
                          <a:spcPts val="0"/>
                        </a:spcBef>
                        <a:spcAft>
                          <a:spcPts val="0"/>
                        </a:spcAft>
                      </a:pPr>
                      <a:r>
                        <a:rPr lang="en-US" sz="160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270</a:t>
                      </a:r>
                      <a:endParaRPr lang="en-US" sz="1600">
                        <a:effectLst/>
                        <a:latin typeface="Segoe UI" panose="020B0502040204020203" pitchFamily="34" charset="0"/>
                        <a:ea typeface="Times New Roman" panose="02020603050405020304" pitchFamily="18" charset="0"/>
                        <a:cs typeface="Arial" panose="020B0604020202020204" pitchFamily="34" charset="0"/>
                      </a:endParaRPr>
                    </a:p>
                  </a:txBody>
                  <a:tcPr marL="68580" marR="68580" marT="0" marB="0"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2911122651"/>
                  </a:ext>
                </a:extLst>
              </a:tr>
              <a:tr h="202565">
                <a:tc>
                  <a:txBody>
                    <a:bodyPr/>
                    <a:lstStyle/>
                    <a:p>
                      <a:pPr marL="0" marR="0">
                        <a:lnSpc>
                          <a:spcPct val="115000"/>
                        </a:lnSpc>
                        <a:spcBef>
                          <a:spcPts val="0"/>
                        </a:spcBef>
                        <a:spcAft>
                          <a:spcPts val="0"/>
                        </a:spcAft>
                      </a:pPr>
                      <a:r>
                        <a:rPr lang="en-US" sz="160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Web.Utils.Service.Client</a:t>
                      </a:r>
                      <a:endParaRPr lang="en-US" sz="1600">
                        <a:effectLst/>
                        <a:latin typeface="Segoe UI" panose="020B0502040204020203" pitchFamily="34" charset="0"/>
                        <a:ea typeface="Times New Roman" panose="02020603050405020304" pitchFamily="18" charset="0"/>
                        <a:cs typeface="Arial" panose="020B0604020202020204" pitchFamily="34" charset="0"/>
                      </a:endParaRPr>
                    </a:p>
                  </a:txBody>
                  <a:tcPr marL="68580" marR="68580" marT="0" marB="0"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r">
                        <a:lnSpc>
                          <a:spcPct val="115000"/>
                        </a:lnSpc>
                        <a:spcBef>
                          <a:spcPts val="0"/>
                        </a:spcBef>
                        <a:spcAft>
                          <a:spcPts val="0"/>
                        </a:spcAft>
                      </a:pPr>
                      <a:r>
                        <a:rPr lang="en-US" sz="160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208</a:t>
                      </a:r>
                      <a:endParaRPr lang="en-US" sz="1600">
                        <a:effectLst/>
                        <a:latin typeface="Segoe UI" panose="020B0502040204020203" pitchFamily="34" charset="0"/>
                        <a:ea typeface="Times New Roman" panose="02020603050405020304" pitchFamily="18" charset="0"/>
                        <a:cs typeface="Arial" panose="020B0604020202020204" pitchFamily="34" charset="0"/>
                      </a:endParaRPr>
                    </a:p>
                  </a:txBody>
                  <a:tcPr marL="68580" marR="68580" marT="0" marB="0"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56093895"/>
                  </a:ext>
                </a:extLst>
              </a:tr>
              <a:tr h="202565">
                <a:tc>
                  <a:txBody>
                    <a:bodyPr/>
                    <a:lstStyle/>
                    <a:p>
                      <a:pPr marL="0" marR="0">
                        <a:lnSpc>
                          <a:spcPct val="115000"/>
                        </a:lnSpc>
                        <a:spcBef>
                          <a:spcPts val="0"/>
                        </a:spcBef>
                        <a:spcAft>
                          <a:spcPts val="0"/>
                        </a:spcAft>
                      </a:pPr>
                      <a:r>
                        <a:rPr lang="en-US" sz="160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Entity</a:t>
                      </a:r>
                      <a:endParaRPr lang="en-US" sz="1600">
                        <a:effectLst/>
                        <a:latin typeface="Segoe UI" panose="020B0502040204020203" pitchFamily="34" charset="0"/>
                        <a:ea typeface="Times New Roman" panose="02020603050405020304" pitchFamily="18" charset="0"/>
                        <a:cs typeface="Arial" panose="020B0604020202020204" pitchFamily="34" charset="0"/>
                      </a:endParaRPr>
                    </a:p>
                  </a:txBody>
                  <a:tcPr marL="68580" marR="68580" marT="0" marB="0"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marL="0" marR="0" algn="r">
                        <a:lnSpc>
                          <a:spcPct val="115000"/>
                        </a:lnSpc>
                        <a:spcBef>
                          <a:spcPts val="0"/>
                        </a:spcBef>
                        <a:spcAft>
                          <a:spcPts val="0"/>
                        </a:spcAft>
                      </a:pPr>
                      <a:r>
                        <a:rPr lang="en-US" sz="160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142</a:t>
                      </a:r>
                      <a:endParaRPr lang="en-US" sz="1600">
                        <a:effectLst/>
                        <a:latin typeface="Segoe UI" panose="020B0502040204020203" pitchFamily="34" charset="0"/>
                        <a:ea typeface="Times New Roman" panose="02020603050405020304" pitchFamily="18" charset="0"/>
                        <a:cs typeface="Arial" panose="020B0604020202020204" pitchFamily="34" charset="0"/>
                      </a:endParaRPr>
                    </a:p>
                  </a:txBody>
                  <a:tcPr marL="68580" marR="68580" marT="0" marB="0"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800021803"/>
                  </a:ext>
                </a:extLst>
              </a:tr>
              <a:tr h="202565">
                <a:tc>
                  <a:txBody>
                    <a:bodyPr/>
                    <a:lstStyle/>
                    <a:p>
                      <a:pPr marL="0" marR="0">
                        <a:lnSpc>
                          <a:spcPct val="115000"/>
                        </a:lnSpc>
                        <a:spcBef>
                          <a:spcPts val="0"/>
                        </a:spcBef>
                        <a:spcAft>
                          <a:spcPts val="0"/>
                        </a:spcAft>
                      </a:pPr>
                      <a:r>
                        <a:rPr lang="en-US" sz="160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Web.Shell</a:t>
                      </a:r>
                      <a:endParaRPr lang="en-US" sz="1600">
                        <a:effectLst/>
                        <a:latin typeface="Segoe UI" panose="020B0502040204020203" pitchFamily="34" charset="0"/>
                        <a:ea typeface="Times New Roman" panose="02020603050405020304" pitchFamily="18" charset="0"/>
                        <a:cs typeface="Arial" panose="020B0604020202020204" pitchFamily="34" charset="0"/>
                      </a:endParaRPr>
                    </a:p>
                  </a:txBody>
                  <a:tcPr marL="68580" marR="68580" marT="0" marB="0"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r">
                        <a:lnSpc>
                          <a:spcPct val="115000"/>
                        </a:lnSpc>
                        <a:spcBef>
                          <a:spcPts val="0"/>
                        </a:spcBef>
                        <a:spcAft>
                          <a:spcPts val="0"/>
                        </a:spcAft>
                      </a:pPr>
                      <a:r>
                        <a:rPr lang="en-US" sz="160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58</a:t>
                      </a:r>
                      <a:endParaRPr lang="en-US" sz="1600">
                        <a:effectLst/>
                        <a:latin typeface="Segoe UI" panose="020B0502040204020203" pitchFamily="34" charset="0"/>
                        <a:ea typeface="Times New Roman" panose="02020603050405020304" pitchFamily="18" charset="0"/>
                        <a:cs typeface="Arial" panose="020B0604020202020204" pitchFamily="34" charset="0"/>
                      </a:endParaRPr>
                    </a:p>
                  </a:txBody>
                  <a:tcPr marL="68580" marR="68580" marT="0" marB="0"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94929975"/>
                  </a:ext>
                </a:extLst>
              </a:tr>
              <a:tr h="202565">
                <a:tc>
                  <a:txBody>
                    <a:bodyPr/>
                    <a:lstStyle/>
                    <a:p>
                      <a:pPr marL="0" marR="0">
                        <a:lnSpc>
                          <a:spcPct val="115000"/>
                        </a:lnSpc>
                        <a:spcBef>
                          <a:spcPts val="0"/>
                        </a:spcBef>
                        <a:spcAft>
                          <a:spcPts val="0"/>
                        </a:spcAft>
                      </a:pPr>
                      <a:r>
                        <a:rPr lang="en-US" sz="160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Provider</a:t>
                      </a:r>
                      <a:endParaRPr lang="en-US" sz="1600">
                        <a:effectLst/>
                        <a:latin typeface="Segoe UI" panose="020B0502040204020203" pitchFamily="34" charset="0"/>
                        <a:ea typeface="Times New Roman" panose="02020603050405020304" pitchFamily="18" charset="0"/>
                        <a:cs typeface="Arial" panose="020B0604020202020204" pitchFamily="34" charset="0"/>
                      </a:endParaRPr>
                    </a:p>
                  </a:txBody>
                  <a:tcPr marL="68580" marR="68580" marT="0" marB="0"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marL="0" marR="0" algn="r">
                        <a:lnSpc>
                          <a:spcPct val="115000"/>
                        </a:lnSpc>
                        <a:spcBef>
                          <a:spcPts val="0"/>
                        </a:spcBef>
                        <a:spcAft>
                          <a:spcPts val="0"/>
                        </a:spcAft>
                      </a:pPr>
                      <a:r>
                        <a:rPr lang="en-US" sz="160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49</a:t>
                      </a:r>
                      <a:endParaRPr lang="en-US" sz="1600">
                        <a:effectLst/>
                        <a:latin typeface="Segoe UI" panose="020B0502040204020203" pitchFamily="34" charset="0"/>
                        <a:ea typeface="Times New Roman" panose="02020603050405020304" pitchFamily="18" charset="0"/>
                        <a:cs typeface="Arial" panose="020B0604020202020204" pitchFamily="34" charset="0"/>
                      </a:endParaRPr>
                    </a:p>
                  </a:txBody>
                  <a:tcPr marL="68580" marR="68580" marT="0" marB="0"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4120923699"/>
                  </a:ext>
                </a:extLst>
              </a:tr>
              <a:tr h="202565">
                <a:tc>
                  <a:txBody>
                    <a:bodyPr/>
                    <a:lstStyle/>
                    <a:p>
                      <a:pPr marL="0" marR="0">
                        <a:lnSpc>
                          <a:spcPct val="115000"/>
                        </a:lnSpc>
                        <a:spcBef>
                          <a:spcPts val="0"/>
                        </a:spcBef>
                        <a:spcAft>
                          <a:spcPts val="0"/>
                        </a:spcAft>
                      </a:pPr>
                      <a:r>
                        <a:rPr lang="en-US" sz="160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Common.Helpers</a:t>
                      </a:r>
                      <a:endParaRPr lang="en-US" sz="1600">
                        <a:effectLst/>
                        <a:latin typeface="Segoe UI" panose="020B0502040204020203" pitchFamily="34" charset="0"/>
                        <a:ea typeface="Times New Roman" panose="02020603050405020304" pitchFamily="18" charset="0"/>
                        <a:cs typeface="Arial" panose="020B0604020202020204" pitchFamily="34" charset="0"/>
                      </a:endParaRPr>
                    </a:p>
                  </a:txBody>
                  <a:tcPr marL="68580" marR="68580" marT="0" marB="0"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r">
                        <a:lnSpc>
                          <a:spcPct val="115000"/>
                        </a:lnSpc>
                        <a:spcBef>
                          <a:spcPts val="0"/>
                        </a:spcBef>
                        <a:spcAft>
                          <a:spcPts val="0"/>
                        </a:spcAft>
                      </a:pPr>
                      <a:r>
                        <a:rPr lang="en-US" sz="160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25</a:t>
                      </a:r>
                      <a:endParaRPr lang="en-US" sz="1600">
                        <a:effectLst/>
                        <a:latin typeface="Segoe UI" panose="020B0502040204020203" pitchFamily="34" charset="0"/>
                        <a:ea typeface="Times New Roman" panose="02020603050405020304" pitchFamily="18" charset="0"/>
                        <a:cs typeface="Arial" panose="020B0604020202020204" pitchFamily="34" charset="0"/>
                      </a:endParaRPr>
                    </a:p>
                  </a:txBody>
                  <a:tcPr marL="68580" marR="68580" marT="0" marB="0"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03614839"/>
                  </a:ext>
                </a:extLst>
              </a:tr>
              <a:tr h="202565">
                <a:tc>
                  <a:txBody>
                    <a:bodyPr/>
                    <a:lstStyle/>
                    <a:p>
                      <a:pPr marL="0" marR="0">
                        <a:lnSpc>
                          <a:spcPct val="115000"/>
                        </a:lnSpc>
                        <a:spcBef>
                          <a:spcPts val="0"/>
                        </a:spcBef>
                        <a:spcAft>
                          <a:spcPts val="0"/>
                        </a:spcAft>
                      </a:pPr>
                      <a:r>
                        <a:rPr lang="en-US" sz="160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Web.ViewModels</a:t>
                      </a:r>
                      <a:endParaRPr lang="en-US" sz="1600">
                        <a:effectLst/>
                        <a:latin typeface="Segoe UI" panose="020B0502040204020203" pitchFamily="34" charset="0"/>
                        <a:ea typeface="Times New Roman" panose="02020603050405020304" pitchFamily="18" charset="0"/>
                        <a:cs typeface="Arial" panose="020B0604020202020204" pitchFamily="34" charset="0"/>
                      </a:endParaRPr>
                    </a:p>
                  </a:txBody>
                  <a:tcPr marL="68580" marR="68580" marT="0" marB="0"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marL="0" marR="0" algn="r">
                        <a:lnSpc>
                          <a:spcPct val="115000"/>
                        </a:lnSpc>
                        <a:spcBef>
                          <a:spcPts val="0"/>
                        </a:spcBef>
                        <a:spcAft>
                          <a:spcPts val="0"/>
                        </a:spcAft>
                      </a:pPr>
                      <a:r>
                        <a:rPr lang="en-US" sz="160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20</a:t>
                      </a:r>
                      <a:endParaRPr lang="en-US" sz="1600">
                        <a:effectLst/>
                        <a:latin typeface="Segoe UI" panose="020B0502040204020203" pitchFamily="34" charset="0"/>
                        <a:ea typeface="Times New Roman" panose="02020603050405020304" pitchFamily="18" charset="0"/>
                        <a:cs typeface="Arial" panose="020B0604020202020204" pitchFamily="34" charset="0"/>
                      </a:endParaRPr>
                    </a:p>
                  </a:txBody>
                  <a:tcPr marL="68580" marR="68580" marT="0" marB="0"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3035610814"/>
                  </a:ext>
                </a:extLst>
              </a:tr>
              <a:tr h="202565">
                <a:tc>
                  <a:txBody>
                    <a:bodyPr/>
                    <a:lstStyle/>
                    <a:p>
                      <a:pPr marL="0" marR="0">
                        <a:lnSpc>
                          <a:spcPct val="115000"/>
                        </a:lnSpc>
                        <a:spcBef>
                          <a:spcPts val="0"/>
                        </a:spcBef>
                        <a:spcAft>
                          <a:spcPts val="0"/>
                        </a:spcAft>
                      </a:pPr>
                      <a:r>
                        <a:rPr lang="en-US" sz="160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Common.AuditLog</a:t>
                      </a:r>
                      <a:endParaRPr lang="en-US" sz="1600">
                        <a:effectLst/>
                        <a:latin typeface="Segoe UI" panose="020B0502040204020203" pitchFamily="34" charset="0"/>
                        <a:ea typeface="Times New Roman" panose="02020603050405020304" pitchFamily="18" charset="0"/>
                        <a:cs typeface="Arial" panose="020B0604020202020204" pitchFamily="34" charset="0"/>
                      </a:endParaRPr>
                    </a:p>
                  </a:txBody>
                  <a:tcPr marL="68580" marR="68580" marT="0" marB="0"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r">
                        <a:lnSpc>
                          <a:spcPct val="115000"/>
                        </a:lnSpc>
                        <a:spcBef>
                          <a:spcPts val="0"/>
                        </a:spcBef>
                        <a:spcAft>
                          <a:spcPts val="0"/>
                        </a:spcAft>
                      </a:pPr>
                      <a:r>
                        <a:rPr lang="en-US" sz="160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18</a:t>
                      </a:r>
                      <a:endParaRPr lang="en-US" sz="1600">
                        <a:effectLst/>
                        <a:latin typeface="Segoe UI" panose="020B0502040204020203" pitchFamily="34" charset="0"/>
                        <a:ea typeface="Times New Roman" panose="02020603050405020304" pitchFamily="18" charset="0"/>
                        <a:cs typeface="Arial" panose="020B0604020202020204" pitchFamily="34" charset="0"/>
                      </a:endParaRPr>
                    </a:p>
                  </a:txBody>
                  <a:tcPr marL="68580" marR="68580" marT="0" marB="0"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71796955"/>
                  </a:ext>
                </a:extLst>
              </a:tr>
              <a:tr h="202565">
                <a:tc>
                  <a:txBody>
                    <a:bodyPr/>
                    <a:lstStyle/>
                    <a:p>
                      <a:pPr marL="0" marR="0">
                        <a:lnSpc>
                          <a:spcPct val="115000"/>
                        </a:lnSpc>
                        <a:spcBef>
                          <a:spcPts val="0"/>
                        </a:spcBef>
                        <a:spcAft>
                          <a:spcPts val="0"/>
                        </a:spcAft>
                      </a:pPr>
                      <a:r>
                        <a:rPr lang="en-US" sz="160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Mobile.Web</a:t>
                      </a:r>
                      <a:endParaRPr lang="en-US" sz="1600">
                        <a:effectLst/>
                        <a:latin typeface="Segoe UI" panose="020B0502040204020203" pitchFamily="34" charset="0"/>
                        <a:ea typeface="Times New Roman" panose="02020603050405020304" pitchFamily="18" charset="0"/>
                        <a:cs typeface="Arial" panose="020B0604020202020204" pitchFamily="34" charset="0"/>
                      </a:endParaRPr>
                    </a:p>
                  </a:txBody>
                  <a:tcPr marL="68580" marR="68580" marT="0" marB="0"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marL="0" marR="0" algn="r">
                        <a:lnSpc>
                          <a:spcPct val="115000"/>
                        </a:lnSpc>
                        <a:spcBef>
                          <a:spcPts val="0"/>
                        </a:spcBef>
                        <a:spcAft>
                          <a:spcPts val="0"/>
                        </a:spcAft>
                      </a:pPr>
                      <a:r>
                        <a:rPr lang="en-US" sz="160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17</a:t>
                      </a:r>
                      <a:endParaRPr lang="en-US" sz="1600">
                        <a:effectLst/>
                        <a:latin typeface="Segoe UI" panose="020B0502040204020203" pitchFamily="34" charset="0"/>
                        <a:ea typeface="Times New Roman" panose="02020603050405020304" pitchFamily="18" charset="0"/>
                        <a:cs typeface="Arial" panose="020B0604020202020204" pitchFamily="34" charset="0"/>
                      </a:endParaRPr>
                    </a:p>
                  </a:txBody>
                  <a:tcPr marL="68580" marR="68580" marT="0" marB="0"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1483891163"/>
                  </a:ext>
                </a:extLst>
              </a:tr>
              <a:tr h="202565">
                <a:tc>
                  <a:txBody>
                    <a:bodyPr/>
                    <a:lstStyle/>
                    <a:p>
                      <a:pPr marL="0" marR="0">
                        <a:lnSpc>
                          <a:spcPct val="115000"/>
                        </a:lnSpc>
                        <a:spcBef>
                          <a:spcPts val="0"/>
                        </a:spcBef>
                        <a:spcAft>
                          <a:spcPts val="0"/>
                        </a:spcAft>
                      </a:pPr>
                      <a:r>
                        <a:rPr lang="en-US" sz="160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RadioModel</a:t>
                      </a:r>
                      <a:endParaRPr lang="en-US" sz="1600">
                        <a:effectLst/>
                        <a:latin typeface="Segoe UI" panose="020B0502040204020203" pitchFamily="34" charset="0"/>
                        <a:ea typeface="Times New Roman" panose="02020603050405020304" pitchFamily="18" charset="0"/>
                        <a:cs typeface="Arial" panose="020B0604020202020204" pitchFamily="34" charset="0"/>
                      </a:endParaRPr>
                    </a:p>
                  </a:txBody>
                  <a:tcPr marL="68580" marR="68580" marT="0" marB="0"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r">
                        <a:lnSpc>
                          <a:spcPct val="115000"/>
                        </a:lnSpc>
                        <a:spcBef>
                          <a:spcPts val="0"/>
                        </a:spcBef>
                        <a:spcAft>
                          <a:spcPts val="0"/>
                        </a:spcAft>
                      </a:pPr>
                      <a:r>
                        <a:rPr lang="en-US" sz="160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9</a:t>
                      </a:r>
                      <a:endParaRPr lang="en-US" sz="1600">
                        <a:effectLst/>
                        <a:latin typeface="Segoe UI" panose="020B0502040204020203" pitchFamily="34" charset="0"/>
                        <a:ea typeface="Times New Roman" panose="02020603050405020304" pitchFamily="18" charset="0"/>
                        <a:cs typeface="Arial" panose="020B0604020202020204" pitchFamily="34" charset="0"/>
                      </a:endParaRPr>
                    </a:p>
                  </a:txBody>
                  <a:tcPr marL="68580" marR="68580" marT="0" marB="0"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63432247"/>
                  </a:ext>
                </a:extLst>
              </a:tr>
              <a:tr h="202565">
                <a:tc>
                  <a:txBody>
                    <a:bodyPr/>
                    <a:lstStyle/>
                    <a:p>
                      <a:pPr marL="0" marR="0">
                        <a:lnSpc>
                          <a:spcPct val="115000"/>
                        </a:lnSpc>
                        <a:spcBef>
                          <a:spcPts val="0"/>
                        </a:spcBef>
                        <a:spcAft>
                          <a:spcPts val="0"/>
                        </a:spcAft>
                      </a:pPr>
                      <a:r>
                        <a:rPr lang="en-US" sz="160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Common.isomHelpers</a:t>
                      </a:r>
                      <a:endParaRPr lang="en-US" sz="1600">
                        <a:effectLst/>
                        <a:latin typeface="Segoe UI" panose="020B0502040204020203" pitchFamily="34" charset="0"/>
                        <a:ea typeface="Times New Roman" panose="02020603050405020304" pitchFamily="18" charset="0"/>
                        <a:cs typeface="Arial" panose="020B0604020202020204" pitchFamily="34" charset="0"/>
                      </a:endParaRPr>
                    </a:p>
                  </a:txBody>
                  <a:tcPr marL="68580" marR="68580" marT="0" marB="0"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marL="0" marR="0" algn="r">
                        <a:lnSpc>
                          <a:spcPct val="115000"/>
                        </a:lnSpc>
                        <a:spcBef>
                          <a:spcPts val="0"/>
                        </a:spcBef>
                        <a:spcAft>
                          <a:spcPts val="0"/>
                        </a:spcAft>
                      </a:pPr>
                      <a:r>
                        <a:rPr lang="en-US" sz="1600" dirty="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7</a:t>
                      </a:r>
                      <a:endParaRPr lang="en-US" sz="1600" dirty="0">
                        <a:effectLst/>
                        <a:latin typeface="Segoe UI" panose="020B0502040204020203" pitchFamily="34" charset="0"/>
                        <a:ea typeface="Times New Roman" panose="02020603050405020304" pitchFamily="18" charset="0"/>
                        <a:cs typeface="Arial" panose="020B0604020202020204" pitchFamily="34" charset="0"/>
                      </a:endParaRPr>
                    </a:p>
                  </a:txBody>
                  <a:tcPr marL="68580" marR="68580" marT="0" marB="0"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352111361"/>
                  </a:ext>
                </a:extLst>
              </a:tr>
            </a:tbl>
          </a:graphicData>
        </a:graphic>
      </p:graphicFrame>
    </p:spTree>
    <p:extLst>
      <p:ext uri="{BB962C8B-B14F-4D97-AF65-F5344CB8AC3E}">
        <p14:creationId xmlns:p14="http://schemas.microsoft.com/office/powerpoint/2010/main" val="1221945861"/>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Client Example: Defects by File</a:t>
            </a:r>
          </a:p>
        </p:txBody>
      </p:sp>
      <mc:AlternateContent xmlns:mc="http://schemas.openxmlformats.org/markup-compatibility/2006" xmlns:cx1="http://schemas.microsoft.com/office/drawing/2015/9/8/chartex">
        <mc:Choice Requires="cx1">
          <p:graphicFrame>
            <p:nvGraphicFramePr>
              <p:cNvPr id="4" name="Chart 3">
                <a:extLst>
                  <a:ext uri="{FF2B5EF4-FFF2-40B4-BE49-F238E27FC236}">
                    <a16:creationId xmlns:a16="http://schemas.microsoft.com/office/drawing/2014/main" id="{4080BFD9-B5A0-45EF-823F-E27ABEA136DC}"/>
                  </a:ext>
                </a:extLst>
              </p:cNvPr>
              <p:cNvGraphicFramePr/>
              <p:nvPr/>
            </p:nvGraphicFramePr>
            <p:xfrm>
              <a:off x="1036637" y="1789747"/>
              <a:ext cx="6324600" cy="4755515"/>
            </p:xfrm>
            <a:graphic>
              <a:graphicData uri="http://schemas.microsoft.com/office/drawing/2014/chartex">
                <cx:chart xmlns:cx="http://schemas.microsoft.com/office/drawing/2014/chartex" xmlns:r="http://schemas.openxmlformats.org/officeDocument/2006/relationships" r:id="rId2"/>
              </a:graphicData>
            </a:graphic>
          </p:graphicFrame>
        </mc:Choice>
        <mc:Fallback xmlns="">
          <p:pic>
            <p:nvPicPr>
              <p:cNvPr id="4" name="Chart 3">
                <a:extLst>
                  <a:ext uri="{FF2B5EF4-FFF2-40B4-BE49-F238E27FC236}">
                    <a16:creationId xmlns:a16="http://schemas.microsoft.com/office/drawing/2014/main" id="{4080BFD9-B5A0-45EF-823F-E27ABEA136DC}"/>
                  </a:ext>
                </a:extLst>
              </p:cNvPr>
              <p:cNvPicPr>
                <a:picLocks noGrp="1" noRot="1" noChangeAspect="1" noMove="1" noResize="1" noEditPoints="1" noAdjustHandles="1" noChangeArrowheads="1" noChangeShapeType="1"/>
              </p:cNvPicPr>
              <p:nvPr/>
            </p:nvPicPr>
            <p:blipFill>
              <a:blip r:embed="rId3"/>
              <a:stretch>
                <a:fillRect/>
              </a:stretch>
            </p:blipFill>
            <p:spPr>
              <a:xfrm>
                <a:off x="1036637" y="1789747"/>
                <a:ext cx="6324600" cy="4755515"/>
              </a:xfrm>
              <a:prstGeom prst="rect">
                <a:avLst/>
              </a:prstGeom>
            </p:spPr>
          </p:pic>
        </mc:Fallback>
      </mc:AlternateContent>
      <p:sp>
        <p:nvSpPr>
          <p:cNvPr id="10" name="TextBox 9"/>
          <p:cNvSpPr txBox="1"/>
          <p:nvPr/>
        </p:nvSpPr>
        <p:spPr>
          <a:xfrm>
            <a:off x="7513638" y="1789747"/>
            <a:ext cx="3276600" cy="4893647"/>
          </a:xfrm>
          <a:prstGeom prst="rect">
            <a:avLst/>
          </a:prstGeom>
          <a:noFill/>
          <a:ln>
            <a:solidFill>
              <a:schemeClr val="tx1"/>
            </a:solidFill>
          </a:ln>
        </p:spPr>
        <p:txBody>
          <a:bodyPr wrap="square" rtlCol="0">
            <a:spAutoFit/>
          </a:bodyPr>
          <a:lstStyle/>
          <a:p>
            <a:r>
              <a:rPr lang="en-US" sz="1400" dirty="0" err="1"/>
              <a:t>AccountManagementClient.cs</a:t>
            </a:r>
            <a:r>
              <a:rPr lang="en-US" sz="1400" dirty="0"/>
              <a:t>	69</a:t>
            </a:r>
          </a:p>
          <a:p>
            <a:r>
              <a:rPr lang="en-US" sz="1400" dirty="0" err="1"/>
              <a:t>CommunicatorProgramming.cs</a:t>
            </a:r>
            <a:r>
              <a:rPr lang="en-US" sz="1400" dirty="0"/>
              <a:t>	61</a:t>
            </a:r>
          </a:p>
          <a:p>
            <a:r>
              <a:rPr lang="en-US" sz="1400" dirty="0" err="1"/>
              <a:t>CommunicatorProgrammingClient.cs</a:t>
            </a:r>
            <a:r>
              <a:rPr lang="en-US" sz="1400" dirty="0"/>
              <a:t>	46</a:t>
            </a:r>
          </a:p>
          <a:p>
            <a:r>
              <a:rPr lang="en-US" sz="1400" dirty="0" err="1"/>
              <a:t>AccountManagement.cs</a:t>
            </a:r>
            <a:r>
              <a:rPr lang="en-US" sz="1400" dirty="0"/>
              <a:t>		44</a:t>
            </a:r>
          </a:p>
          <a:p>
            <a:r>
              <a:rPr lang="en-US" sz="1400" dirty="0" err="1"/>
              <a:t>TCAccountManagementClient.cs</a:t>
            </a:r>
            <a:r>
              <a:rPr lang="en-US" sz="1400" dirty="0"/>
              <a:t>	34</a:t>
            </a:r>
          </a:p>
          <a:p>
            <a:r>
              <a:rPr lang="en-US" sz="1400" dirty="0" err="1"/>
              <a:t>PanelNotification.cs</a:t>
            </a:r>
            <a:r>
              <a:rPr lang="en-US" sz="1400" dirty="0"/>
              <a:t>		27</a:t>
            </a:r>
          </a:p>
          <a:p>
            <a:r>
              <a:rPr lang="en-US" sz="1400" dirty="0" err="1"/>
              <a:t>PanelNotificationClient.cs</a:t>
            </a:r>
            <a:r>
              <a:rPr lang="en-US" sz="1400" dirty="0"/>
              <a:t>		26</a:t>
            </a:r>
          </a:p>
          <a:p>
            <a:r>
              <a:rPr lang="en-US" sz="1400" dirty="0" err="1"/>
              <a:t>ReportsMangement.cs</a:t>
            </a:r>
            <a:r>
              <a:rPr lang="en-US" sz="1400" dirty="0"/>
              <a:t>		22</a:t>
            </a:r>
          </a:p>
          <a:p>
            <a:r>
              <a:rPr lang="en-US" sz="1400" dirty="0" err="1"/>
              <a:t>ReportManagementMDX.cs</a:t>
            </a:r>
            <a:r>
              <a:rPr lang="en-US" sz="1400" dirty="0"/>
              <a:t>	20</a:t>
            </a:r>
          </a:p>
          <a:p>
            <a:r>
              <a:rPr lang="en-US" sz="1400" dirty="0" err="1"/>
              <a:t>TemplateManagementController.cs</a:t>
            </a:r>
            <a:r>
              <a:rPr lang="en-US" sz="1400" dirty="0"/>
              <a:t>	20</a:t>
            </a:r>
          </a:p>
          <a:p>
            <a:r>
              <a:rPr lang="en-US" sz="1400" dirty="0" err="1"/>
              <a:t>PanelConfiguration.cs</a:t>
            </a:r>
            <a:r>
              <a:rPr lang="en-US" sz="1400" dirty="0"/>
              <a:t>		18</a:t>
            </a:r>
          </a:p>
          <a:p>
            <a:r>
              <a:rPr lang="en-US" sz="1400" dirty="0" err="1"/>
              <a:t>FirmwareJob.cs</a:t>
            </a:r>
            <a:r>
              <a:rPr lang="en-US" sz="1400" dirty="0"/>
              <a:t>		17</a:t>
            </a:r>
          </a:p>
          <a:p>
            <a:r>
              <a:rPr lang="en-US" sz="1400" dirty="0" err="1"/>
              <a:t>RadioModelUnitTest.cs</a:t>
            </a:r>
            <a:r>
              <a:rPr lang="en-US" sz="1400" dirty="0"/>
              <a:t>		17</a:t>
            </a:r>
          </a:p>
          <a:p>
            <a:r>
              <a:rPr lang="en-US" sz="1400" dirty="0" err="1"/>
              <a:t>UserManagement.cs</a:t>
            </a:r>
            <a:r>
              <a:rPr lang="en-US" sz="1400" dirty="0"/>
              <a:t>		14</a:t>
            </a:r>
          </a:p>
          <a:p>
            <a:r>
              <a:rPr lang="en-US" sz="1400" dirty="0" err="1"/>
              <a:t>AuditLogConstant.cs</a:t>
            </a:r>
            <a:r>
              <a:rPr lang="en-US" sz="1400" dirty="0"/>
              <a:t>		12</a:t>
            </a:r>
          </a:p>
          <a:p>
            <a:r>
              <a:rPr lang="en-US" sz="1400" dirty="0" err="1"/>
              <a:t>FirmwareManagementClient.cs</a:t>
            </a:r>
            <a:r>
              <a:rPr lang="en-US" sz="1400" dirty="0"/>
              <a:t>	12</a:t>
            </a:r>
          </a:p>
          <a:p>
            <a:r>
              <a:rPr lang="en-US" sz="1400" dirty="0" err="1"/>
              <a:t>CommunicatorProgrammingProvider.cs</a:t>
            </a:r>
            <a:r>
              <a:rPr lang="en-US" sz="1400" dirty="0"/>
              <a:t> 11</a:t>
            </a:r>
          </a:p>
          <a:p>
            <a:r>
              <a:rPr lang="en-US" sz="1400" dirty="0" err="1"/>
              <a:t>AuthenticationClient.cs</a:t>
            </a:r>
            <a:r>
              <a:rPr lang="en-US" sz="1400" dirty="0"/>
              <a:t>		11</a:t>
            </a:r>
          </a:p>
          <a:p>
            <a:r>
              <a:rPr lang="en-US" sz="1400" dirty="0" err="1"/>
              <a:t>TCAccountManagementProvider.cs</a:t>
            </a:r>
            <a:r>
              <a:rPr lang="en-US" sz="1400" dirty="0"/>
              <a:t>	10</a:t>
            </a:r>
          </a:p>
          <a:p>
            <a:r>
              <a:rPr lang="en-US" sz="1400" dirty="0" err="1"/>
              <a:t>PanelConfigurationProvider.cs</a:t>
            </a:r>
            <a:r>
              <a:rPr lang="en-US" sz="1400" dirty="0"/>
              <a:t>	10</a:t>
            </a:r>
          </a:p>
          <a:p>
            <a:r>
              <a:rPr lang="en-US" sz="1400" dirty="0" err="1"/>
              <a:t>SystemConfigController.cs</a:t>
            </a:r>
            <a:r>
              <a:rPr lang="en-US" sz="1400" dirty="0"/>
              <a:t>	10</a:t>
            </a:r>
          </a:p>
          <a:p>
            <a:endParaRPr lang="en-US" dirty="0"/>
          </a:p>
        </p:txBody>
      </p:sp>
    </p:spTree>
    <p:extLst>
      <p:ext uri="{BB962C8B-B14F-4D97-AF65-F5344CB8AC3E}">
        <p14:creationId xmlns:p14="http://schemas.microsoft.com/office/powerpoint/2010/main" val="3982421718"/>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p:txBody>
          <a:bodyPr/>
          <a:lstStyle/>
          <a:p>
            <a:r>
              <a:rPr lang="en-US" dirty="0"/>
              <a:t>Take a look at some errors.</a:t>
            </a:r>
          </a:p>
          <a:p>
            <a:r>
              <a:rPr lang="en-US" dirty="0"/>
              <a:t>What’s wrong with them?</a:t>
            </a:r>
          </a:p>
          <a:p>
            <a:r>
              <a:rPr lang="en-US" dirty="0"/>
              <a:t>How were they caught?</a:t>
            </a:r>
          </a:p>
          <a:p>
            <a:r>
              <a:rPr lang="en-US" dirty="0"/>
              <a:t>Should we suppress them or fix them?</a:t>
            </a:r>
          </a:p>
          <a:p>
            <a:r>
              <a:rPr lang="en-US" dirty="0"/>
              <a:t>Is this something systemic?  Do we need to fix it across all of our systems?</a:t>
            </a:r>
          </a:p>
        </p:txBody>
      </p:sp>
      <p:sp>
        <p:nvSpPr>
          <p:cNvPr id="2" name="Title 1"/>
          <p:cNvSpPr>
            <a:spLocks noGrp="1"/>
          </p:cNvSpPr>
          <p:nvPr>
            <p:ph type="title"/>
          </p:nvPr>
        </p:nvSpPr>
        <p:spPr/>
        <p:txBody>
          <a:bodyPr/>
          <a:lstStyle/>
          <a:p>
            <a:r>
              <a:rPr lang="en-US" dirty="0"/>
              <a:t>Reviewing the Code</a:t>
            </a:r>
          </a:p>
        </p:txBody>
      </p:sp>
      <p:pic>
        <p:nvPicPr>
          <p:cNvPr id="5" name="Graphic 4" descr="Angry Face with Solid Fill"/>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241609" y="5074296"/>
            <a:ext cx="1920229" cy="1920229"/>
          </a:xfrm>
          <a:prstGeom prst="rect">
            <a:avLst/>
          </a:prstGeom>
        </p:spPr>
      </p:pic>
    </p:spTree>
    <p:extLst>
      <p:ext uri="{BB962C8B-B14F-4D97-AF65-F5344CB8AC3E}">
        <p14:creationId xmlns:p14="http://schemas.microsoft.com/office/powerpoint/2010/main" val="4017655215"/>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74638" y="1212850"/>
            <a:ext cx="6675111" cy="1278583"/>
          </a:xfrm>
          <a:solidFill>
            <a:schemeClr val="bg1"/>
          </a:solidFill>
          <a:ln>
            <a:solidFill>
              <a:schemeClr val="tx1"/>
            </a:solidFill>
          </a:ln>
        </p:spPr>
        <p:txBody>
          <a:bodyPr/>
          <a:lstStyle/>
          <a:p>
            <a:pPr marL="0" indent="0">
              <a:buNone/>
            </a:pPr>
            <a:r>
              <a:rPr lang="en-US" sz="2000" b="1" dirty="0">
                <a:latin typeface="Consolas" panose="020B0609020204030204" pitchFamily="49" charset="0"/>
              </a:rPr>
              <a:t>// bad code</a:t>
            </a:r>
          </a:p>
          <a:p>
            <a:pPr marL="0" indent="0">
              <a:buNone/>
            </a:pPr>
            <a:r>
              <a:rPr lang="en-US" sz="2000" b="1" dirty="0">
                <a:latin typeface="Consolas" panose="020B0609020204030204" pitchFamily="49" charset="0"/>
              </a:rPr>
              <a:t>string[] languages = </a:t>
            </a:r>
            <a:r>
              <a:rPr lang="en-US" sz="2000" b="1" dirty="0" err="1">
                <a:latin typeface="Consolas" panose="020B0609020204030204" pitchFamily="49" charset="0"/>
              </a:rPr>
              <a:t>Request.UserLanguages</a:t>
            </a:r>
            <a:r>
              <a:rPr lang="en-US" sz="2000" b="1" dirty="0">
                <a:latin typeface="Consolas" panose="020B0609020204030204" pitchFamily="49" charset="0"/>
              </a:rPr>
              <a:t>;</a:t>
            </a:r>
          </a:p>
          <a:p>
            <a:pPr marL="0" indent="0">
              <a:buNone/>
            </a:pPr>
            <a:r>
              <a:rPr lang="en-US" sz="2000" b="1" dirty="0">
                <a:latin typeface="Consolas" panose="020B0609020204030204" pitchFamily="49" charset="0"/>
              </a:rPr>
              <a:t>if (</a:t>
            </a:r>
            <a:r>
              <a:rPr lang="en-US" sz="2000" b="1" dirty="0" err="1">
                <a:latin typeface="Consolas" panose="020B0609020204030204" pitchFamily="49" charset="0"/>
              </a:rPr>
              <a:t>languages.Count</a:t>
            </a:r>
            <a:r>
              <a:rPr lang="en-US" sz="2000" b="1" dirty="0">
                <a:latin typeface="Consolas" panose="020B0609020204030204" pitchFamily="49" charset="0"/>
              </a:rPr>
              <a:t>() &gt; 0) {}</a:t>
            </a:r>
          </a:p>
        </p:txBody>
      </p:sp>
      <p:sp>
        <p:nvSpPr>
          <p:cNvPr id="2" name="Title 1"/>
          <p:cNvSpPr>
            <a:spLocks noGrp="1"/>
          </p:cNvSpPr>
          <p:nvPr>
            <p:ph type="title"/>
          </p:nvPr>
        </p:nvSpPr>
        <p:spPr/>
        <p:txBody>
          <a:bodyPr/>
          <a:lstStyle/>
          <a:p>
            <a:r>
              <a:rPr lang="en-US" dirty="0"/>
              <a:t>Spot the problem</a:t>
            </a:r>
          </a:p>
        </p:txBody>
      </p:sp>
    </p:spTree>
    <p:extLst>
      <p:ext uri="{BB962C8B-B14F-4D97-AF65-F5344CB8AC3E}">
        <p14:creationId xmlns:p14="http://schemas.microsoft.com/office/powerpoint/2010/main" val="3012287018"/>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a:p>
        </p:txBody>
      </p:sp>
      <p:sp>
        <p:nvSpPr>
          <p:cNvPr id="3" name="Title 2"/>
          <p:cNvSpPr>
            <a:spLocks noGrp="1"/>
          </p:cNvSpPr>
          <p:nvPr>
            <p:ph type="title"/>
          </p:nvPr>
        </p:nvSpPr>
        <p:spPr/>
        <p:txBody>
          <a:bodyPr/>
          <a:lstStyle/>
          <a:p>
            <a:r>
              <a:rPr lang="en-US" sz="4400" dirty="0"/>
              <a:t>Spot the problem</a:t>
            </a:r>
          </a:p>
        </p:txBody>
      </p:sp>
      <p:sp>
        <p:nvSpPr>
          <p:cNvPr id="4" name="TextBox 3"/>
          <p:cNvSpPr txBox="1"/>
          <p:nvPr/>
        </p:nvSpPr>
        <p:spPr>
          <a:xfrm>
            <a:off x="549020" y="1212849"/>
            <a:ext cx="11615184" cy="5527667"/>
          </a:xfrm>
          <a:prstGeom prst="rect">
            <a:avLst/>
          </a:prstGeom>
          <a:solidFill>
            <a:schemeClr val="bg1"/>
          </a:solidFill>
          <a:ln w="25400">
            <a:solidFill>
              <a:schemeClr val="tx1"/>
            </a:solidFill>
          </a:ln>
        </p:spPr>
        <p:txBody>
          <a:bodyPr wrap="square" lIns="182880" tIns="146304" rIns="182880" bIns="146304" rtlCol="0">
            <a:spAutoFit/>
          </a:bodyPr>
          <a:lstStyle/>
          <a:p>
            <a:r>
              <a:rPr lang="en-US" sz="2000" b="1" dirty="0">
                <a:latin typeface="Consolas" panose="020B0609020204030204" pitchFamily="49" charset="0"/>
              </a:rPr>
              <a:t>Public Shared Function </a:t>
            </a:r>
            <a:r>
              <a:rPr lang="en-US" sz="2000" b="1" dirty="0" err="1">
                <a:latin typeface="Consolas" panose="020B0609020204030204" pitchFamily="49" charset="0"/>
              </a:rPr>
              <a:t>WriteLog</a:t>
            </a:r>
            <a:r>
              <a:rPr lang="en-US" sz="2000" b="1" dirty="0">
                <a:latin typeface="Consolas" panose="020B0609020204030204" pitchFamily="49" charset="0"/>
              </a:rPr>
              <a:t>(</a:t>
            </a:r>
            <a:r>
              <a:rPr lang="en-US" sz="2000" b="1" dirty="0" err="1">
                <a:latin typeface="Consolas" panose="020B0609020204030204" pitchFamily="49" charset="0"/>
              </a:rPr>
              <a:t>ByVal</a:t>
            </a:r>
            <a:r>
              <a:rPr lang="en-US" sz="2000" b="1" dirty="0">
                <a:latin typeface="Consolas" panose="020B0609020204030204" pitchFamily="49" charset="0"/>
              </a:rPr>
              <a:t> message As String) As Boolean</a:t>
            </a:r>
          </a:p>
          <a:p>
            <a:r>
              <a:rPr lang="en-US" sz="2000" b="1" dirty="0">
                <a:latin typeface="Consolas" panose="020B0609020204030204" pitchFamily="49" charset="0"/>
              </a:rPr>
              <a:t>    If </a:t>
            </a:r>
            <a:r>
              <a:rPr lang="en-US" sz="2000" b="1" dirty="0" err="1">
                <a:latin typeface="Consolas" panose="020B0609020204030204" pitchFamily="49" charset="0"/>
              </a:rPr>
              <a:t>IsPerforamaceLogingOn</a:t>
            </a:r>
            <a:r>
              <a:rPr lang="en-US" sz="2000" b="1" dirty="0">
                <a:latin typeface="Consolas" panose="020B0609020204030204" pitchFamily="49" charset="0"/>
              </a:rPr>
              <a:t> Then</a:t>
            </a:r>
          </a:p>
          <a:p>
            <a:r>
              <a:rPr lang="en-US" sz="2000" b="1" dirty="0">
                <a:latin typeface="Consolas" panose="020B0609020204030204" pitchFamily="49" charset="0"/>
              </a:rPr>
              <a:t>        </a:t>
            </a:r>
            <a:r>
              <a:rPr lang="en-US" sz="2000" b="1" dirty="0" err="1">
                <a:latin typeface="Consolas" panose="020B0609020204030204" pitchFamily="49" charset="0"/>
              </a:rPr>
              <a:t>SyncLock</a:t>
            </a:r>
            <a:r>
              <a:rPr lang="en-US" sz="2000" b="1" dirty="0">
                <a:latin typeface="Consolas" panose="020B0609020204030204" pitchFamily="49" charset="0"/>
              </a:rPr>
              <a:t> </a:t>
            </a:r>
            <a:r>
              <a:rPr lang="en-US" sz="2000" b="1" dirty="0" err="1">
                <a:latin typeface="Consolas" panose="020B0609020204030204" pitchFamily="49" charset="0"/>
              </a:rPr>
              <a:t>GetType</a:t>
            </a:r>
            <a:r>
              <a:rPr lang="en-US" sz="2000" b="1" dirty="0">
                <a:latin typeface="Consolas" panose="020B0609020204030204" pitchFamily="49" charset="0"/>
              </a:rPr>
              <a:t>(Logger)</a:t>
            </a:r>
          </a:p>
          <a:p>
            <a:r>
              <a:rPr lang="en-US" sz="2000" b="1" dirty="0">
                <a:latin typeface="Consolas" panose="020B0609020204030204" pitchFamily="49" charset="0"/>
              </a:rPr>
              <a:t>            Dim fi = </a:t>
            </a:r>
            <a:r>
              <a:rPr lang="en-US" sz="2000" b="1" dirty="0" err="1">
                <a:latin typeface="Consolas" panose="020B0609020204030204" pitchFamily="49" charset="0"/>
              </a:rPr>
              <a:t>GetFile</a:t>
            </a:r>
            <a:r>
              <a:rPr lang="en-US" sz="2000" b="1" dirty="0">
                <a:latin typeface="Consolas" panose="020B0609020204030204" pitchFamily="49" charset="0"/>
              </a:rPr>
              <a:t>() ' RETURNS A STREAMWRITER</a:t>
            </a:r>
          </a:p>
          <a:p>
            <a:r>
              <a:rPr lang="en-US" sz="2000" b="1" dirty="0">
                <a:latin typeface="Consolas" panose="020B0609020204030204" pitchFamily="49" charset="0"/>
              </a:rPr>
              <a:t>            If fi </a:t>
            </a:r>
            <a:r>
              <a:rPr lang="en-US" sz="2000" b="1" dirty="0" err="1">
                <a:latin typeface="Consolas" panose="020B0609020204030204" pitchFamily="49" charset="0"/>
              </a:rPr>
              <a:t>IsNot</a:t>
            </a:r>
            <a:r>
              <a:rPr lang="en-US" sz="2000" b="1" dirty="0">
                <a:latin typeface="Consolas" panose="020B0609020204030204" pitchFamily="49" charset="0"/>
              </a:rPr>
              <a:t> Nothing Then</a:t>
            </a:r>
          </a:p>
          <a:p>
            <a:r>
              <a:rPr lang="en-US" sz="2000" b="1" dirty="0">
                <a:latin typeface="Consolas" panose="020B0609020204030204" pitchFamily="49" charset="0"/>
              </a:rPr>
              <a:t>                </a:t>
            </a:r>
            <a:r>
              <a:rPr lang="en-US" sz="2000" b="1" dirty="0" err="1">
                <a:latin typeface="Consolas" panose="020B0609020204030204" pitchFamily="49" charset="0"/>
              </a:rPr>
              <a:t>fi.Write</a:t>
            </a:r>
            <a:r>
              <a:rPr lang="en-US" sz="2000" b="1" dirty="0">
                <a:latin typeface="Consolas" panose="020B0609020204030204" pitchFamily="49" charset="0"/>
              </a:rPr>
              <a:t>(message)</a:t>
            </a:r>
          </a:p>
          <a:p>
            <a:r>
              <a:rPr lang="en-US" sz="2000" b="1" dirty="0">
                <a:latin typeface="Consolas" panose="020B0609020204030204" pitchFamily="49" charset="0"/>
              </a:rPr>
              <a:t>                </a:t>
            </a:r>
            <a:r>
              <a:rPr lang="en-US" sz="2000" b="1" dirty="0" err="1">
                <a:latin typeface="Consolas" panose="020B0609020204030204" pitchFamily="49" charset="0"/>
              </a:rPr>
              <a:t>fi.Write</a:t>
            </a:r>
            <a:r>
              <a:rPr lang="en-US" sz="2000" b="1" dirty="0">
                <a:latin typeface="Consolas" panose="020B0609020204030204" pitchFamily="49" charset="0"/>
              </a:rPr>
              <a:t>(</a:t>
            </a:r>
            <a:r>
              <a:rPr lang="en-US" sz="2000" b="1" dirty="0" err="1">
                <a:latin typeface="Consolas" panose="020B0609020204030204" pitchFamily="49" charset="0"/>
              </a:rPr>
              <a:t>vbCrLf</a:t>
            </a:r>
            <a:r>
              <a:rPr lang="en-US" sz="2000" b="1" dirty="0">
                <a:latin typeface="Consolas" panose="020B0609020204030204" pitchFamily="49" charset="0"/>
              </a:rPr>
              <a:t>)</a:t>
            </a:r>
          </a:p>
          <a:p>
            <a:r>
              <a:rPr lang="en-US" sz="2000" b="1" dirty="0">
                <a:latin typeface="Consolas" panose="020B0609020204030204" pitchFamily="49" charset="0"/>
              </a:rPr>
              <a:t>                </a:t>
            </a:r>
            <a:r>
              <a:rPr lang="en-US" sz="2000" b="1" dirty="0" err="1">
                <a:latin typeface="Consolas" panose="020B0609020204030204" pitchFamily="49" charset="0"/>
              </a:rPr>
              <a:t>fi.Flush</a:t>
            </a:r>
            <a:r>
              <a:rPr lang="en-US" sz="2000" b="1" dirty="0">
                <a:latin typeface="Consolas" panose="020B0609020204030204" pitchFamily="49" charset="0"/>
              </a:rPr>
              <a:t>()</a:t>
            </a:r>
          </a:p>
          <a:p>
            <a:r>
              <a:rPr lang="en-US" sz="2000" b="1" dirty="0">
                <a:latin typeface="Consolas" panose="020B0609020204030204" pitchFamily="49" charset="0"/>
              </a:rPr>
              <a:t>                </a:t>
            </a:r>
            <a:r>
              <a:rPr lang="en-US" sz="2000" b="1" dirty="0" err="1">
                <a:latin typeface="Consolas" panose="020B0609020204030204" pitchFamily="49" charset="0"/>
              </a:rPr>
              <a:t>fi.Close</a:t>
            </a:r>
            <a:r>
              <a:rPr lang="en-US" sz="2000" b="1" dirty="0">
                <a:latin typeface="Consolas" panose="020B0609020204030204" pitchFamily="49" charset="0"/>
              </a:rPr>
              <a:t>()</a:t>
            </a:r>
          </a:p>
          <a:p>
            <a:r>
              <a:rPr lang="en-US" sz="2000" b="1" dirty="0">
                <a:latin typeface="Consolas" panose="020B0609020204030204" pitchFamily="49" charset="0"/>
              </a:rPr>
              <a:t>                </a:t>
            </a:r>
            <a:r>
              <a:rPr lang="en-US" sz="2000" b="1" dirty="0" err="1">
                <a:latin typeface="Consolas" panose="020B0609020204030204" pitchFamily="49" charset="0"/>
              </a:rPr>
              <a:t>fi.Dispose</a:t>
            </a:r>
            <a:r>
              <a:rPr lang="en-US" sz="2000" b="1" dirty="0">
                <a:latin typeface="Consolas" panose="020B0609020204030204" pitchFamily="49" charset="0"/>
              </a:rPr>
              <a:t>()</a:t>
            </a:r>
          </a:p>
          <a:p>
            <a:r>
              <a:rPr lang="en-US" sz="2000" b="1" dirty="0">
                <a:latin typeface="Consolas" panose="020B0609020204030204" pitchFamily="49" charset="0"/>
              </a:rPr>
              <a:t>                Return True</a:t>
            </a:r>
          </a:p>
          <a:p>
            <a:r>
              <a:rPr lang="en-US" sz="2000" b="1" dirty="0">
                <a:latin typeface="Consolas" panose="020B0609020204030204" pitchFamily="49" charset="0"/>
              </a:rPr>
              <a:t>            Else</a:t>
            </a:r>
          </a:p>
          <a:p>
            <a:r>
              <a:rPr lang="en-US" sz="2000" b="1" dirty="0">
                <a:latin typeface="Consolas" panose="020B0609020204030204" pitchFamily="49" charset="0"/>
              </a:rPr>
              <a:t>                Return False</a:t>
            </a:r>
          </a:p>
          <a:p>
            <a:r>
              <a:rPr lang="en-US" sz="2000" b="1" dirty="0">
                <a:latin typeface="Consolas" panose="020B0609020204030204" pitchFamily="49" charset="0"/>
              </a:rPr>
              <a:t>            End If</a:t>
            </a:r>
          </a:p>
          <a:p>
            <a:r>
              <a:rPr lang="en-US" sz="2000" b="1" dirty="0">
                <a:latin typeface="Consolas" panose="020B0609020204030204" pitchFamily="49" charset="0"/>
              </a:rPr>
              <a:t>        End </a:t>
            </a:r>
            <a:r>
              <a:rPr lang="en-US" sz="2000" b="1" dirty="0" err="1">
                <a:latin typeface="Consolas" panose="020B0609020204030204" pitchFamily="49" charset="0"/>
              </a:rPr>
              <a:t>SyncLock</a:t>
            </a:r>
            <a:endParaRPr lang="en-US" sz="2000" b="1" dirty="0">
              <a:latin typeface="Consolas" panose="020B0609020204030204" pitchFamily="49" charset="0"/>
            </a:endParaRPr>
          </a:p>
          <a:p>
            <a:r>
              <a:rPr lang="en-US" sz="2000" b="1" dirty="0">
                <a:latin typeface="Consolas" panose="020B0609020204030204" pitchFamily="49" charset="0"/>
              </a:rPr>
              <a:t>    End If</a:t>
            </a:r>
          </a:p>
          <a:p>
            <a:r>
              <a:rPr lang="en-US" sz="2000" b="1" dirty="0">
                <a:latin typeface="Consolas" panose="020B0609020204030204" pitchFamily="49" charset="0"/>
              </a:rPr>
              <a:t>End Function</a:t>
            </a:r>
            <a:endParaRPr lang="en-US" sz="2400" b="1" dirty="0">
              <a:latin typeface="Consolas" panose="020B0609020204030204" pitchFamily="49" charset="0"/>
            </a:endParaRPr>
          </a:p>
        </p:txBody>
      </p:sp>
    </p:spTree>
    <p:extLst>
      <p:ext uri="{BB962C8B-B14F-4D97-AF65-F5344CB8AC3E}">
        <p14:creationId xmlns:p14="http://schemas.microsoft.com/office/powerpoint/2010/main" val="1136300049"/>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74638" y="1212850"/>
            <a:ext cx="11887200" cy="4555093"/>
          </a:xfrm>
        </p:spPr>
        <p:txBody>
          <a:bodyPr/>
          <a:lstStyle/>
          <a:p>
            <a:r>
              <a:rPr lang="en-US" dirty="0"/>
              <a:t>The following presentation contains real code snippets from customer project</a:t>
            </a:r>
          </a:p>
          <a:p>
            <a:r>
              <a:rPr lang="en-US" dirty="0"/>
              <a:t>Namespaces and functionality may have been changed to protect the guilty</a:t>
            </a:r>
          </a:p>
          <a:p>
            <a:r>
              <a:rPr lang="en-US" dirty="0"/>
              <a:t>If you are a coding purist leave now</a:t>
            </a:r>
          </a:p>
          <a:p>
            <a:r>
              <a:rPr lang="en-US" dirty="0"/>
              <a:t>If you are on the C# team leave now</a:t>
            </a:r>
          </a:p>
          <a:p>
            <a:r>
              <a:rPr lang="en-US" dirty="0"/>
              <a:t>If you were a “software craftsman” leave now</a:t>
            </a:r>
          </a:p>
        </p:txBody>
      </p:sp>
      <p:sp>
        <p:nvSpPr>
          <p:cNvPr id="4" name="Title 3"/>
          <p:cNvSpPr>
            <a:spLocks noGrp="1"/>
          </p:cNvSpPr>
          <p:nvPr>
            <p:ph type="title"/>
          </p:nvPr>
        </p:nvSpPr>
        <p:spPr/>
        <p:txBody>
          <a:bodyPr/>
          <a:lstStyle/>
          <a:p>
            <a:r>
              <a:rPr lang="en-US" dirty="0"/>
              <a:t>WARNING</a:t>
            </a:r>
          </a:p>
        </p:txBody>
      </p:sp>
    </p:spTree>
    <p:extLst>
      <p:ext uri="{BB962C8B-B14F-4D97-AF65-F5344CB8AC3E}">
        <p14:creationId xmlns:p14="http://schemas.microsoft.com/office/powerpoint/2010/main" val="2473621846"/>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Spot the problem</a:t>
            </a:r>
          </a:p>
        </p:txBody>
      </p:sp>
      <p:sp>
        <p:nvSpPr>
          <p:cNvPr id="4" name="TextBox 3"/>
          <p:cNvSpPr txBox="1"/>
          <p:nvPr/>
        </p:nvSpPr>
        <p:spPr>
          <a:xfrm>
            <a:off x="274639" y="1196015"/>
            <a:ext cx="11887070" cy="5798510"/>
          </a:xfrm>
          <a:prstGeom prst="rect">
            <a:avLst/>
          </a:prstGeom>
          <a:solidFill>
            <a:schemeClr val="bg1"/>
          </a:solidFill>
        </p:spPr>
        <p:txBody>
          <a:bodyPr wrap="square" lIns="182880" tIns="146304" rIns="182880" bIns="146304" rtlCol="0">
            <a:spAutoFit/>
          </a:bodyPr>
          <a:lstStyle/>
          <a:p>
            <a:r>
              <a:rPr lang="en-US" sz="2400" b="1" dirty="0">
                <a:latin typeface="Consolas" panose="020B0609020204030204" pitchFamily="49" charset="0"/>
              </a:rPr>
              <a:t>public class </a:t>
            </a:r>
            <a:r>
              <a:rPr lang="en-US" sz="2400" b="1" dirty="0" err="1">
                <a:latin typeface="Consolas" panose="020B0609020204030204" pitchFamily="49" charset="0"/>
              </a:rPr>
              <a:t>JSONPSupportBehaviorAttribute</a:t>
            </a:r>
            <a:r>
              <a:rPr lang="en-US" sz="2400" b="1" dirty="0">
                <a:latin typeface="Consolas" panose="020B0609020204030204" pitchFamily="49" charset="0"/>
              </a:rPr>
              <a:t> </a:t>
            </a:r>
          </a:p>
          <a:p>
            <a:r>
              <a:rPr lang="en-US" sz="2400" b="1" dirty="0">
                <a:latin typeface="Consolas" panose="020B0609020204030204" pitchFamily="49" charset="0"/>
              </a:rPr>
              <a:t>: Attribute, </a:t>
            </a:r>
            <a:r>
              <a:rPr lang="en-US" sz="2400" b="1" dirty="0" err="1">
                <a:latin typeface="Consolas" panose="020B0609020204030204" pitchFamily="49" charset="0"/>
              </a:rPr>
              <a:t>IServiceBehavior</a:t>
            </a:r>
            <a:endParaRPr lang="en-US" sz="2400" b="1" dirty="0">
              <a:latin typeface="Consolas" panose="020B0609020204030204" pitchFamily="49" charset="0"/>
            </a:endParaRPr>
          </a:p>
          <a:p>
            <a:r>
              <a:rPr lang="en-US" sz="2400" b="1" dirty="0">
                <a:latin typeface="Consolas" panose="020B0609020204030204" pitchFamily="49" charset="0"/>
              </a:rPr>
              <a:t>{</a:t>
            </a:r>
          </a:p>
          <a:p>
            <a:r>
              <a:rPr lang="en-US" sz="2400" b="1" dirty="0">
                <a:latin typeface="Consolas" panose="020B0609020204030204" pitchFamily="49" charset="0"/>
              </a:rPr>
              <a:t>void </a:t>
            </a:r>
            <a:r>
              <a:rPr lang="en-US" sz="2400" b="1" dirty="0" err="1">
                <a:latin typeface="Consolas" panose="020B0609020204030204" pitchFamily="49" charset="0"/>
              </a:rPr>
              <a:t>IServiceBehavior.AddBindingParameters</a:t>
            </a:r>
            <a:r>
              <a:rPr lang="en-US" sz="2400" b="1" dirty="0">
                <a:latin typeface="Consolas" panose="020B0609020204030204" pitchFamily="49" charset="0"/>
              </a:rPr>
              <a:t>(</a:t>
            </a:r>
            <a:r>
              <a:rPr lang="en-US" sz="2400" b="1" dirty="0" err="1">
                <a:latin typeface="Consolas" panose="020B0609020204030204" pitchFamily="49" charset="0"/>
              </a:rPr>
              <a:t>ServiceDescription</a:t>
            </a:r>
            <a:r>
              <a:rPr lang="en-US" sz="2400" b="1" dirty="0">
                <a:latin typeface="Consolas" panose="020B0609020204030204" pitchFamily="49" charset="0"/>
              </a:rPr>
              <a:t> </a:t>
            </a:r>
            <a:r>
              <a:rPr lang="en-US" sz="2400" b="1" dirty="0" err="1">
                <a:latin typeface="Consolas" panose="020B0609020204030204" pitchFamily="49" charset="0"/>
              </a:rPr>
              <a:t>serviceDescription</a:t>
            </a:r>
            <a:r>
              <a:rPr lang="en-US" sz="2400" b="1" dirty="0">
                <a:latin typeface="Consolas" panose="020B0609020204030204" pitchFamily="49" charset="0"/>
              </a:rPr>
              <a:t>, </a:t>
            </a:r>
          </a:p>
          <a:p>
            <a:r>
              <a:rPr lang="en-US" sz="2400" b="1" dirty="0" err="1">
                <a:latin typeface="Consolas" panose="020B0609020204030204" pitchFamily="49" charset="0"/>
              </a:rPr>
              <a:t>ServiceHostBase</a:t>
            </a:r>
            <a:r>
              <a:rPr lang="en-US" sz="2400" b="1" dirty="0">
                <a:latin typeface="Consolas" panose="020B0609020204030204" pitchFamily="49" charset="0"/>
              </a:rPr>
              <a:t> </a:t>
            </a:r>
            <a:r>
              <a:rPr lang="en-US" sz="2400" b="1" dirty="0" err="1">
                <a:latin typeface="Consolas" panose="020B0609020204030204" pitchFamily="49" charset="0"/>
              </a:rPr>
              <a:t>serviceHostBase</a:t>
            </a:r>
            <a:r>
              <a:rPr lang="en-US" sz="2400" b="1" dirty="0">
                <a:latin typeface="Consolas" panose="020B0609020204030204" pitchFamily="49" charset="0"/>
              </a:rPr>
              <a:t>, </a:t>
            </a:r>
          </a:p>
          <a:p>
            <a:r>
              <a:rPr lang="en-US" sz="2400" b="1" dirty="0" err="1">
                <a:latin typeface="Consolas" panose="020B0609020204030204" pitchFamily="49" charset="0"/>
              </a:rPr>
              <a:t>System.Collections.ObjectModel.Collection</a:t>
            </a:r>
            <a:r>
              <a:rPr lang="en-US" sz="2400" b="1" dirty="0">
                <a:latin typeface="Consolas" panose="020B0609020204030204" pitchFamily="49" charset="0"/>
              </a:rPr>
              <a:t>&lt;</a:t>
            </a:r>
            <a:r>
              <a:rPr lang="en-US" sz="2400" b="1" dirty="0" err="1">
                <a:latin typeface="Consolas" panose="020B0609020204030204" pitchFamily="49" charset="0"/>
              </a:rPr>
              <a:t>ServiceEndpoint</a:t>
            </a:r>
            <a:r>
              <a:rPr lang="en-US" sz="2400" b="1" dirty="0">
                <a:latin typeface="Consolas" panose="020B0609020204030204" pitchFamily="49" charset="0"/>
              </a:rPr>
              <a:t>&gt; endpoints, </a:t>
            </a:r>
          </a:p>
          <a:p>
            <a:r>
              <a:rPr lang="en-US" sz="2400" b="1" dirty="0" err="1">
                <a:latin typeface="Consolas" panose="020B0609020204030204" pitchFamily="49" charset="0"/>
              </a:rPr>
              <a:t>BindingParameterCollection</a:t>
            </a:r>
            <a:r>
              <a:rPr lang="en-US" sz="2400" b="1" dirty="0">
                <a:latin typeface="Consolas" panose="020B0609020204030204" pitchFamily="49" charset="0"/>
              </a:rPr>
              <a:t> </a:t>
            </a:r>
            <a:r>
              <a:rPr lang="en-US" sz="2400" b="1" dirty="0" err="1">
                <a:latin typeface="Consolas" panose="020B0609020204030204" pitchFamily="49" charset="0"/>
              </a:rPr>
              <a:t>bindingParameters</a:t>
            </a:r>
            <a:r>
              <a:rPr lang="en-US" sz="2400" b="1" dirty="0">
                <a:latin typeface="Consolas" panose="020B0609020204030204" pitchFamily="49" charset="0"/>
              </a:rPr>
              <a:t>) </a:t>
            </a:r>
          </a:p>
          <a:p>
            <a:r>
              <a:rPr lang="en-US" sz="2400" b="1" dirty="0">
                <a:latin typeface="Consolas" panose="020B0609020204030204" pitchFamily="49" charset="0"/>
              </a:rPr>
              <a:t>{}</a:t>
            </a:r>
          </a:p>
          <a:p>
            <a:r>
              <a:rPr lang="en-US" sz="2400" b="1" dirty="0">
                <a:latin typeface="Consolas" panose="020B0609020204030204" pitchFamily="49" charset="0"/>
              </a:rPr>
              <a:t>void </a:t>
            </a:r>
            <a:r>
              <a:rPr lang="en-US" sz="2400" b="1" dirty="0" err="1">
                <a:latin typeface="Consolas" panose="020B0609020204030204" pitchFamily="49" charset="0"/>
              </a:rPr>
              <a:t>IServiceBehavior.Validate</a:t>
            </a:r>
            <a:r>
              <a:rPr lang="en-US" sz="2400" b="1" dirty="0">
                <a:latin typeface="Consolas" panose="020B0609020204030204" pitchFamily="49" charset="0"/>
              </a:rPr>
              <a:t>(</a:t>
            </a:r>
            <a:r>
              <a:rPr lang="en-US" sz="2400" b="1" dirty="0" err="1">
                <a:latin typeface="Consolas" panose="020B0609020204030204" pitchFamily="49" charset="0"/>
              </a:rPr>
              <a:t>ServiceDescription</a:t>
            </a:r>
            <a:r>
              <a:rPr lang="en-US" sz="2400" b="1" dirty="0">
                <a:latin typeface="Consolas" panose="020B0609020204030204" pitchFamily="49" charset="0"/>
              </a:rPr>
              <a:t> </a:t>
            </a:r>
            <a:r>
              <a:rPr lang="en-US" sz="2400" b="1" dirty="0" err="1">
                <a:latin typeface="Consolas" panose="020B0609020204030204" pitchFamily="49" charset="0"/>
              </a:rPr>
              <a:t>serviceDescription</a:t>
            </a:r>
            <a:r>
              <a:rPr lang="en-US" sz="2400" b="1" dirty="0">
                <a:latin typeface="Consolas" panose="020B0609020204030204" pitchFamily="49" charset="0"/>
              </a:rPr>
              <a:t>, </a:t>
            </a:r>
          </a:p>
          <a:p>
            <a:r>
              <a:rPr lang="en-US" sz="2400" b="1" dirty="0" err="1">
                <a:latin typeface="Consolas" panose="020B0609020204030204" pitchFamily="49" charset="0"/>
              </a:rPr>
              <a:t>ServiceHostBase</a:t>
            </a:r>
            <a:r>
              <a:rPr lang="en-US" sz="2400" b="1" dirty="0">
                <a:latin typeface="Consolas" panose="020B0609020204030204" pitchFamily="49" charset="0"/>
              </a:rPr>
              <a:t> </a:t>
            </a:r>
            <a:r>
              <a:rPr lang="en-US" sz="2400" b="1" dirty="0" err="1">
                <a:latin typeface="Consolas" panose="020B0609020204030204" pitchFamily="49" charset="0"/>
              </a:rPr>
              <a:t>serviceHostBase</a:t>
            </a:r>
            <a:r>
              <a:rPr lang="en-US" sz="2400" b="1" dirty="0">
                <a:latin typeface="Consolas" panose="020B0609020204030204" pitchFamily="49" charset="0"/>
              </a:rPr>
              <a:t>)</a:t>
            </a:r>
          </a:p>
          <a:p>
            <a:r>
              <a:rPr lang="en-US" sz="2400" b="1" dirty="0">
                <a:latin typeface="Consolas" panose="020B0609020204030204" pitchFamily="49" charset="0"/>
              </a:rPr>
              <a:t>{}</a:t>
            </a:r>
          </a:p>
          <a:p>
            <a:pPr>
              <a:lnSpc>
                <a:spcPct val="90000"/>
              </a:lnSpc>
              <a:spcAft>
                <a:spcPts val="600"/>
              </a:spcAft>
            </a:pPr>
            <a:endParaRPr lang="en-US" sz="2400" dirty="0" err="1">
              <a:gradFill>
                <a:gsLst>
                  <a:gs pos="2917">
                    <a:schemeClr val="tx1"/>
                  </a:gs>
                  <a:gs pos="30000">
                    <a:schemeClr val="tx1"/>
                  </a:gs>
                </a:gsLst>
                <a:lin ang="5400000" scaled="0"/>
              </a:gradFill>
            </a:endParaRPr>
          </a:p>
        </p:txBody>
      </p:sp>
      <p:sp>
        <p:nvSpPr>
          <p:cNvPr id="5" name="Flowchart: Alternate Process 4"/>
          <p:cNvSpPr/>
          <p:nvPr/>
        </p:nvSpPr>
        <p:spPr bwMode="auto">
          <a:xfrm>
            <a:off x="8412710" y="1212849"/>
            <a:ext cx="3748999" cy="1188707"/>
          </a:xfrm>
          <a:prstGeom prst="flowChartAlternateProcess">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b="1" dirty="0">
                <a:gradFill>
                  <a:gsLst>
                    <a:gs pos="0">
                      <a:srgbClr val="FFFFFF"/>
                    </a:gs>
                    <a:gs pos="100000">
                      <a:srgbClr val="FFFFFF"/>
                    </a:gs>
                  </a:gsLst>
                  <a:lin ang="5400000" scaled="0"/>
                </a:gradFill>
              </a:rPr>
              <a:t>HINT: This is an exact block from Client code.  Everything included</a:t>
            </a:r>
          </a:p>
        </p:txBody>
      </p:sp>
      <p:sp>
        <p:nvSpPr>
          <p:cNvPr id="6" name="Rectangle 5"/>
          <p:cNvSpPr/>
          <p:nvPr/>
        </p:nvSpPr>
        <p:spPr>
          <a:xfrm>
            <a:off x="8611910" y="6514749"/>
            <a:ext cx="4490332" cy="369332"/>
          </a:xfrm>
          <a:prstGeom prst="rect">
            <a:avLst/>
          </a:prstGeom>
        </p:spPr>
        <p:txBody>
          <a:bodyPr wrap="none">
            <a:spAutoFit/>
          </a:bodyPr>
          <a:lstStyle/>
          <a:p>
            <a:r>
              <a:rPr lang="en-US" b="1" dirty="0" err="1">
                <a:latin typeface="Consolas" panose="020B0609020204030204" pitchFamily="49" charset="0"/>
              </a:rPr>
              <a:t>RoslynProofsCore</a:t>
            </a:r>
            <a:r>
              <a:rPr lang="en-US" b="1" dirty="0">
                <a:latin typeface="Consolas" panose="020B0609020204030204" pitchFamily="49" charset="0"/>
              </a:rPr>
              <a:t> &gt; </a:t>
            </a:r>
            <a:r>
              <a:rPr lang="en-US" b="1" dirty="0" err="1">
                <a:latin typeface="Consolas" panose="020B0609020204030204" pitchFamily="49" charset="0"/>
              </a:rPr>
              <a:t>ServiceUtils.cs</a:t>
            </a:r>
            <a:endParaRPr lang="en-US" dirty="0"/>
          </a:p>
        </p:txBody>
      </p:sp>
    </p:spTree>
    <p:extLst>
      <p:ext uri="{BB962C8B-B14F-4D97-AF65-F5344CB8AC3E}">
        <p14:creationId xmlns:p14="http://schemas.microsoft.com/office/powerpoint/2010/main" val="3217984656"/>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Methods should not be empty [S1186]</a:t>
            </a:r>
          </a:p>
        </p:txBody>
      </p:sp>
      <p:sp>
        <p:nvSpPr>
          <p:cNvPr id="4" name="TextBox 3"/>
          <p:cNvSpPr txBox="1"/>
          <p:nvPr/>
        </p:nvSpPr>
        <p:spPr>
          <a:xfrm>
            <a:off x="518389" y="1221937"/>
            <a:ext cx="15240134" cy="2369880"/>
          </a:xfrm>
          <a:prstGeom prst="rect">
            <a:avLst/>
          </a:prstGeom>
          <a:noFill/>
        </p:spPr>
        <p:txBody>
          <a:bodyPr wrap="none" rtlCol="0">
            <a:spAutoFit/>
          </a:bodyPr>
          <a:lstStyle/>
          <a:p>
            <a:pPr lvl="0"/>
            <a:r>
              <a:rPr lang="en-US" sz="2400" dirty="0"/>
              <a:t>Do not leave empty, undocumented methods</a:t>
            </a:r>
          </a:p>
          <a:p>
            <a:pPr marL="285750" lvl="0" indent="-285750">
              <a:buFont typeface="Arial" panose="020B0604020202020204" pitchFamily="34" charset="0"/>
              <a:buChar char="•"/>
            </a:pPr>
            <a:r>
              <a:rPr lang="en-US" sz="2400" dirty="0"/>
              <a:t>Unintentional omission – fix the error.</a:t>
            </a:r>
          </a:p>
          <a:p>
            <a:pPr marL="285750" lvl="0" indent="-285750">
              <a:buFont typeface="Arial" panose="020B0604020202020204" pitchFamily="34" charset="0"/>
              <a:buChar char="•"/>
            </a:pPr>
            <a:r>
              <a:rPr lang="en-US" sz="2400" dirty="0"/>
              <a:t>It is not yet, or never will be, supported, but the interface must be maintained., throw a </a:t>
            </a:r>
            <a:r>
              <a:rPr lang="en-US" sz="2400" dirty="0" err="1"/>
              <a:t>NotSupportedException</a:t>
            </a:r>
            <a:r>
              <a:rPr lang="en-US" sz="2400" dirty="0"/>
              <a:t>.</a:t>
            </a:r>
          </a:p>
          <a:p>
            <a:pPr marL="285750" lvl="0" indent="-285750">
              <a:buFont typeface="Arial" panose="020B0604020202020204" pitchFamily="34" charset="0"/>
              <a:buChar char="•"/>
            </a:pPr>
            <a:r>
              <a:rPr lang="en-US" sz="2400" dirty="0"/>
              <a:t>If the method is intentionally-blank override comment, explain, and suppress the warning.   </a:t>
            </a:r>
          </a:p>
          <a:p>
            <a:pPr marL="285750" lvl="0" indent="-285750">
              <a:buFont typeface="Arial" panose="020B0604020202020204" pitchFamily="34" charset="0"/>
              <a:buChar char="•"/>
            </a:pPr>
            <a:r>
              <a:rPr lang="en-US" sz="2400" dirty="0"/>
              <a:t>If not used or required.  Remove the empty method.</a:t>
            </a:r>
          </a:p>
          <a:p>
            <a:pPr marL="285750" indent="-285750">
              <a:buFont typeface="Arial" panose="020B0604020202020204" pitchFamily="34" charset="0"/>
              <a:buChar char="•"/>
            </a:pPr>
            <a:endParaRPr lang="en-US" sz="2800" dirty="0"/>
          </a:p>
        </p:txBody>
      </p:sp>
      <p:sp>
        <p:nvSpPr>
          <p:cNvPr id="5" name="TextBox 4"/>
          <p:cNvSpPr txBox="1"/>
          <p:nvPr/>
        </p:nvSpPr>
        <p:spPr>
          <a:xfrm>
            <a:off x="5518012" y="3644948"/>
            <a:ext cx="6678751" cy="2489912"/>
          </a:xfrm>
          <a:prstGeom prst="rect">
            <a:avLst/>
          </a:prstGeom>
          <a:solidFill>
            <a:schemeClr val="bg1"/>
          </a:solidFill>
          <a:ln>
            <a:solidFill>
              <a:schemeClr val="tx1"/>
            </a:solidFill>
          </a:ln>
        </p:spPr>
        <p:txBody>
          <a:bodyPr wrap="none" lIns="182880" tIns="146304" rIns="182880" bIns="146304" rtlCol="0">
            <a:spAutoFit/>
          </a:bodyPr>
          <a:lstStyle/>
          <a:p>
            <a:r>
              <a:rPr lang="en-US" sz="1100" dirty="0">
                <a:latin typeface="Consolas" panose="020B0609020204030204" pitchFamily="49" charset="0"/>
              </a:rPr>
              <a:t>public class </a:t>
            </a:r>
            <a:r>
              <a:rPr lang="en-US" sz="1100" dirty="0" err="1">
                <a:latin typeface="Consolas" panose="020B0609020204030204" pitchFamily="49" charset="0"/>
              </a:rPr>
              <a:t>JSONPSupportBehaviorAttribute</a:t>
            </a:r>
            <a:r>
              <a:rPr lang="en-US" sz="1100" dirty="0">
                <a:latin typeface="Consolas" panose="020B0609020204030204" pitchFamily="49" charset="0"/>
              </a:rPr>
              <a:t> </a:t>
            </a:r>
          </a:p>
          <a:p>
            <a:r>
              <a:rPr lang="en-US" sz="1100" dirty="0">
                <a:latin typeface="Consolas" panose="020B0609020204030204" pitchFamily="49" charset="0"/>
              </a:rPr>
              <a:t>: Attribute, </a:t>
            </a:r>
            <a:r>
              <a:rPr lang="en-US" sz="1100" dirty="0" err="1">
                <a:latin typeface="Consolas" panose="020B0609020204030204" pitchFamily="49" charset="0"/>
              </a:rPr>
              <a:t>IServiceBehavior</a:t>
            </a:r>
            <a:endParaRPr lang="en-US" sz="1100" dirty="0">
              <a:latin typeface="Consolas" panose="020B0609020204030204" pitchFamily="49" charset="0"/>
            </a:endParaRPr>
          </a:p>
          <a:p>
            <a:r>
              <a:rPr lang="en-US" sz="1100" dirty="0">
                <a:latin typeface="Consolas" panose="020B0609020204030204" pitchFamily="49" charset="0"/>
              </a:rPr>
              <a:t>{</a:t>
            </a:r>
          </a:p>
          <a:p>
            <a:r>
              <a:rPr lang="en-US" sz="1100" dirty="0">
                <a:latin typeface="Consolas" panose="020B0609020204030204" pitchFamily="49" charset="0"/>
              </a:rPr>
              <a:t>void </a:t>
            </a:r>
            <a:r>
              <a:rPr lang="en-US" sz="1100" dirty="0" err="1">
                <a:latin typeface="Consolas" panose="020B0609020204030204" pitchFamily="49" charset="0"/>
              </a:rPr>
              <a:t>IServiceBehavior.AddBindingParameters</a:t>
            </a:r>
            <a:r>
              <a:rPr lang="en-US" sz="1100" dirty="0">
                <a:latin typeface="Consolas" panose="020B0609020204030204" pitchFamily="49" charset="0"/>
              </a:rPr>
              <a:t>(</a:t>
            </a:r>
            <a:r>
              <a:rPr lang="en-US" sz="1100" dirty="0" err="1">
                <a:latin typeface="Consolas" panose="020B0609020204030204" pitchFamily="49" charset="0"/>
              </a:rPr>
              <a:t>ServiceDescription</a:t>
            </a:r>
            <a:r>
              <a:rPr lang="en-US" sz="1100" dirty="0">
                <a:latin typeface="Consolas" panose="020B0609020204030204" pitchFamily="49" charset="0"/>
              </a:rPr>
              <a:t> </a:t>
            </a:r>
            <a:r>
              <a:rPr lang="en-US" sz="1100" dirty="0" err="1">
                <a:latin typeface="Consolas" panose="020B0609020204030204" pitchFamily="49" charset="0"/>
              </a:rPr>
              <a:t>serviceDescription</a:t>
            </a:r>
            <a:r>
              <a:rPr lang="en-US" sz="1100" dirty="0">
                <a:latin typeface="Consolas" panose="020B0609020204030204" pitchFamily="49" charset="0"/>
              </a:rPr>
              <a:t>, </a:t>
            </a:r>
          </a:p>
          <a:p>
            <a:r>
              <a:rPr lang="en-US" sz="1100" dirty="0" err="1">
                <a:latin typeface="Consolas" panose="020B0609020204030204" pitchFamily="49" charset="0"/>
              </a:rPr>
              <a:t>ServiceHostBase</a:t>
            </a:r>
            <a:r>
              <a:rPr lang="en-US" sz="1100" dirty="0">
                <a:latin typeface="Consolas" panose="020B0609020204030204" pitchFamily="49" charset="0"/>
              </a:rPr>
              <a:t> </a:t>
            </a:r>
            <a:r>
              <a:rPr lang="en-US" sz="1100" dirty="0" err="1">
                <a:latin typeface="Consolas" panose="020B0609020204030204" pitchFamily="49" charset="0"/>
              </a:rPr>
              <a:t>serviceHostBase</a:t>
            </a:r>
            <a:r>
              <a:rPr lang="en-US" sz="1100" dirty="0">
                <a:latin typeface="Consolas" panose="020B0609020204030204" pitchFamily="49" charset="0"/>
              </a:rPr>
              <a:t>, </a:t>
            </a:r>
          </a:p>
          <a:p>
            <a:r>
              <a:rPr lang="en-US" sz="1100" dirty="0" err="1">
                <a:latin typeface="Consolas" panose="020B0609020204030204" pitchFamily="49" charset="0"/>
              </a:rPr>
              <a:t>System.Collections.ObjectModel.Collection</a:t>
            </a:r>
            <a:r>
              <a:rPr lang="en-US" sz="1100" dirty="0">
                <a:latin typeface="Consolas" panose="020B0609020204030204" pitchFamily="49" charset="0"/>
              </a:rPr>
              <a:t>&lt;</a:t>
            </a:r>
            <a:r>
              <a:rPr lang="en-US" sz="1100" dirty="0" err="1">
                <a:latin typeface="Consolas" panose="020B0609020204030204" pitchFamily="49" charset="0"/>
              </a:rPr>
              <a:t>ServiceEndpoint</a:t>
            </a:r>
            <a:r>
              <a:rPr lang="en-US" sz="1100" dirty="0">
                <a:latin typeface="Consolas" panose="020B0609020204030204" pitchFamily="49" charset="0"/>
              </a:rPr>
              <a:t>&gt; endpoints, </a:t>
            </a:r>
          </a:p>
          <a:p>
            <a:r>
              <a:rPr lang="en-US" sz="1100" dirty="0" err="1">
                <a:latin typeface="Consolas" panose="020B0609020204030204" pitchFamily="49" charset="0"/>
              </a:rPr>
              <a:t>BindingParameterCollection</a:t>
            </a:r>
            <a:r>
              <a:rPr lang="en-US" sz="1100" dirty="0">
                <a:latin typeface="Consolas" panose="020B0609020204030204" pitchFamily="49" charset="0"/>
              </a:rPr>
              <a:t> </a:t>
            </a:r>
            <a:r>
              <a:rPr lang="en-US" sz="1100" dirty="0" err="1">
                <a:latin typeface="Consolas" panose="020B0609020204030204" pitchFamily="49" charset="0"/>
              </a:rPr>
              <a:t>bindingParameters</a:t>
            </a:r>
            <a:r>
              <a:rPr lang="en-US" sz="1100" dirty="0">
                <a:latin typeface="Consolas" panose="020B0609020204030204" pitchFamily="49" charset="0"/>
              </a:rPr>
              <a:t>) </a:t>
            </a:r>
          </a:p>
          <a:p>
            <a:r>
              <a:rPr lang="en-US" sz="1100" dirty="0">
                <a:latin typeface="Consolas" panose="020B0609020204030204" pitchFamily="49" charset="0"/>
              </a:rPr>
              <a:t>{}</a:t>
            </a:r>
          </a:p>
          <a:p>
            <a:r>
              <a:rPr lang="en-US" sz="1100" dirty="0">
                <a:latin typeface="Consolas" panose="020B0609020204030204" pitchFamily="49" charset="0"/>
              </a:rPr>
              <a:t>void </a:t>
            </a:r>
            <a:r>
              <a:rPr lang="en-US" sz="1100" dirty="0" err="1">
                <a:latin typeface="Consolas" panose="020B0609020204030204" pitchFamily="49" charset="0"/>
              </a:rPr>
              <a:t>IServiceBehavior.Validate</a:t>
            </a:r>
            <a:r>
              <a:rPr lang="en-US" sz="1100" dirty="0">
                <a:latin typeface="Consolas" panose="020B0609020204030204" pitchFamily="49" charset="0"/>
              </a:rPr>
              <a:t>(</a:t>
            </a:r>
            <a:r>
              <a:rPr lang="en-US" sz="1100" dirty="0" err="1">
                <a:latin typeface="Consolas" panose="020B0609020204030204" pitchFamily="49" charset="0"/>
              </a:rPr>
              <a:t>ServiceDescription</a:t>
            </a:r>
            <a:r>
              <a:rPr lang="en-US" sz="1100" dirty="0">
                <a:latin typeface="Consolas" panose="020B0609020204030204" pitchFamily="49" charset="0"/>
              </a:rPr>
              <a:t> </a:t>
            </a:r>
            <a:r>
              <a:rPr lang="en-US" sz="1100" dirty="0" err="1">
                <a:latin typeface="Consolas" panose="020B0609020204030204" pitchFamily="49" charset="0"/>
              </a:rPr>
              <a:t>serviceDescription</a:t>
            </a:r>
            <a:r>
              <a:rPr lang="en-US" sz="1100" dirty="0">
                <a:latin typeface="Consolas" panose="020B0609020204030204" pitchFamily="49" charset="0"/>
              </a:rPr>
              <a:t>, </a:t>
            </a:r>
          </a:p>
          <a:p>
            <a:r>
              <a:rPr lang="en-US" sz="1100" dirty="0" err="1">
                <a:latin typeface="Consolas" panose="020B0609020204030204" pitchFamily="49" charset="0"/>
              </a:rPr>
              <a:t>ServiceHostBase</a:t>
            </a:r>
            <a:r>
              <a:rPr lang="en-US" sz="1100" dirty="0">
                <a:latin typeface="Consolas" panose="020B0609020204030204" pitchFamily="49" charset="0"/>
              </a:rPr>
              <a:t> </a:t>
            </a:r>
            <a:r>
              <a:rPr lang="en-US" sz="1100" dirty="0" err="1">
                <a:latin typeface="Consolas" panose="020B0609020204030204" pitchFamily="49" charset="0"/>
              </a:rPr>
              <a:t>serviceHostBase</a:t>
            </a:r>
            <a:r>
              <a:rPr lang="en-US" sz="1100" dirty="0">
                <a:latin typeface="Consolas" panose="020B0609020204030204" pitchFamily="49" charset="0"/>
              </a:rPr>
              <a:t>)</a:t>
            </a:r>
          </a:p>
          <a:p>
            <a:r>
              <a:rPr lang="en-US" sz="1100" dirty="0">
                <a:latin typeface="Consolas" panose="020B0609020204030204" pitchFamily="49" charset="0"/>
              </a:rPr>
              <a:t>{}</a:t>
            </a:r>
          </a:p>
          <a:p>
            <a:pPr>
              <a:lnSpc>
                <a:spcPct val="90000"/>
              </a:lnSpc>
              <a:spcAft>
                <a:spcPts val="600"/>
              </a:spcAft>
            </a:pPr>
            <a:endParaRPr lang="en-US" sz="2400" dirty="0" err="1">
              <a:gradFill>
                <a:gsLst>
                  <a:gs pos="2917">
                    <a:schemeClr val="tx1"/>
                  </a:gs>
                  <a:gs pos="30000">
                    <a:schemeClr val="tx1"/>
                  </a:gs>
                </a:gsLst>
                <a:lin ang="5400000" scaled="0"/>
              </a:gradFill>
            </a:endParaRPr>
          </a:p>
        </p:txBody>
      </p:sp>
      <p:sp>
        <p:nvSpPr>
          <p:cNvPr id="6" name="Rectangle 5"/>
          <p:cNvSpPr/>
          <p:nvPr/>
        </p:nvSpPr>
        <p:spPr>
          <a:xfrm>
            <a:off x="8687090" y="6423310"/>
            <a:ext cx="4490332" cy="369332"/>
          </a:xfrm>
          <a:prstGeom prst="rect">
            <a:avLst/>
          </a:prstGeom>
        </p:spPr>
        <p:txBody>
          <a:bodyPr wrap="none">
            <a:spAutoFit/>
          </a:bodyPr>
          <a:lstStyle/>
          <a:p>
            <a:r>
              <a:rPr lang="en-US" b="1" dirty="0" err="1">
                <a:latin typeface="Consolas" panose="020B0609020204030204" pitchFamily="49" charset="0"/>
              </a:rPr>
              <a:t>RoslynProofsCore</a:t>
            </a:r>
            <a:r>
              <a:rPr lang="en-US" b="1" dirty="0">
                <a:latin typeface="Consolas" panose="020B0609020204030204" pitchFamily="49" charset="0"/>
              </a:rPr>
              <a:t> &gt; </a:t>
            </a:r>
            <a:r>
              <a:rPr lang="en-US" b="1" dirty="0" err="1">
                <a:latin typeface="Consolas" panose="020B0609020204030204" pitchFamily="49" charset="0"/>
              </a:rPr>
              <a:t>ServiceUtils.cs</a:t>
            </a:r>
            <a:endParaRPr lang="en-US" dirty="0"/>
          </a:p>
        </p:txBody>
      </p:sp>
    </p:spTree>
    <p:extLst>
      <p:ext uri="{BB962C8B-B14F-4D97-AF65-F5344CB8AC3E}">
        <p14:creationId xmlns:p14="http://schemas.microsoft.com/office/powerpoint/2010/main" val="3217779930"/>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Spot the problem</a:t>
            </a:r>
          </a:p>
        </p:txBody>
      </p:sp>
      <p:sp>
        <p:nvSpPr>
          <p:cNvPr id="4" name="TextBox 3"/>
          <p:cNvSpPr txBox="1"/>
          <p:nvPr/>
        </p:nvSpPr>
        <p:spPr>
          <a:xfrm>
            <a:off x="1829165" y="1394165"/>
            <a:ext cx="7589437" cy="4936736"/>
          </a:xfrm>
          <a:prstGeom prst="rect">
            <a:avLst/>
          </a:prstGeom>
          <a:solidFill>
            <a:schemeClr val="bg1"/>
          </a:solidFill>
          <a:ln w="25400">
            <a:solidFill>
              <a:schemeClr val="tx1"/>
            </a:solidFill>
          </a:ln>
        </p:spPr>
        <p:txBody>
          <a:bodyPr wrap="square" lIns="182880" tIns="146304" rIns="182880" bIns="146304" rtlCol="0">
            <a:spAutoFit/>
          </a:bodyPr>
          <a:lstStyle/>
          <a:p>
            <a:r>
              <a:rPr lang="en-US" sz="2000" b="1" dirty="0">
                <a:latin typeface="Consolas" panose="020B0609020204030204" pitchFamily="49" charset="0"/>
              </a:rPr>
              <a:t>try</a:t>
            </a:r>
          </a:p>
          <a:p>
            <a:r>
              <a:rPr lang="en-US" sz="2000" b="1" dirty="0">
                <a:latin typeface="Consolas" panose="020B0609020204030204" pitchFamily="49" charset="0"/>
              </a:rPr>
              <a:t>{</a:t>
            </a:r>
          </a:p>
          <a:p>
            <a:r>
              <a:rPr lang="en-US" sz="2000" b="1" dirty="0">
                <a:latin typeface="Consolas" panose="020B0609020204030204" pitchFamily="49" charset="0"/>
              </a:rPr>
              <a:t>   </a:t>
            </a:r>
            <a:r>
              <a:rPr lang="en-US" sz="2000" b="1" dirty="0" err="1">
                <a:latin typeface="Consolas" panose="020B0609020204030204" pitchFamily="49" charset="0"/>
              </a:rPr>
              <a:t>DbConn.ExecuteNonQuery</a:t>
            </a:r>
            <a:r>
              <a:rPr lang="en-US" sz="2000" b="1" dirty="0">
                <a:latin typeface="Consolas" panose="020B0609020204030204" pitchFamily="49" charset="0"/>
              </a:rPr>
              <a:t>(</a:t>
            </a:r>
            <a:r>
              <a:rPr lang="en-US" sz="2000" b="1" dirty="0" err="1">
                <a:latin typeface="Consolas" panose="020B0609020204030204" pitchFamily="49" charset="0"/>
              </a:rPr>
              <a:t>cmd</a:t>
            </a:r>
            <a:r>
              <a:rPr lang="en-US" sz="2000" b="1" dirty="0">
                <a:latin typeface="Consolas" panose="020B0609020204030204" pitchFamily="49" charset="0"/>
              </a:rPr>
              <a:t>);</a:t>
            </a:r>
          </a:p>
          <a:p>
            <a:r>
              <a:rPr lang="en-US" sz="2000" b="1" dirty="0">
                <a:latin typeface="Consolas" panose="020B0609020204030204" pitchFamily="49" charset="0"/>
              </a:rPr>
              <a:t>     </a:t>
            </a:r>
            <a:r>
              <a:rPr lang="en-US" sz="2000" b="1" dirty="0" err="1">
                <a:latin typeface="Consolas" panose="020B0609020204030204" pitchFamily="49" charset="0"/>
              </a:rPr>
              <a:t>int.TryParse</a:t>
            </a:r>
            <a:r>
              <a:rPr lang="en-US" sz="2000" b="1" dirty="0">
                <a:latin typeface="Consolas" panose="020B0609020204030204" pitchFamily="49" charset="0"/>
              </a:rPr>
              <a:t>(</a:t>
            </a:r>
            <a:r>
              <a:rPr lang="en-US" sz="2000" b="1" dirty="0" err="1">
                <a:latin typeface="Consolas" panose="020B0609020204030204" pitchFamily="49" charset="0"/>
              </a:rPr>
              <a:t>DbConn.GetParameterValue</a:t>
            </a:r>
            <a:r>
              <a:rPr lang="en-US" sz="2000" b="1" dirty="0">
                <a:latin typeface="Consolas" panose="020B0609020204030204" pitchFamily="49" charset="0"/>
              </a:rPr>
              <a:t>(</a:t>
            </a:r>
            <a:r>
              <a:rPr lang="en-US" sz="2000" b="1" dirty="0" err="1">
                <a:latin typeface="Consolas" panose="020B0609020204030204" pitchFamily="49" charset="0"/>
              </a:rPr>
              <a:t>cmd</a:t>
            </a:r>
            <a:r>
              <a:rPr lang="en-US" sz="2000" b="1" dirty="0">
                <a:latin typeface="Consolas" panose="020B0609020204030204" pitchFamily="49" charset="0"/>
              </a:rPr>
              <a:t>, "@</a:t>
            </a:r>
            <a:r>
              <a:rPr lang="en-US" sz="2000" b="1" dirty="0" err="1">
                <a:latin typeface="Consolas" panose="020B0609020204030204" pitchFamily="49" charset="0"/>
              </a:rPr>
              <a:t>Presult</a:t>
            </a:r>
            <a:r>
              <a:rPr lang="en-US" sz="2000" b="1" dirty="0">
                <a:latin typeface="Consolas" panose="020B0609020204030204" pitchFamily="49" charset="0"/>
              </a:rPr>
              <a:t>").</a:t>
            </a:r>
            <a:r>
              <a:rPr lang="en-US" sz="2000" b="1" dirty="0" err="1">
                <a:latin typeface="Consolas" panose="020B0609020204030204" pitchFamily="49" charset="0"/>
              </a:rPr>
              <a:t>ToString</a:t>
            </a:r>
            <a:r>
              <a:rPr lang="en-US" sz="2000" b="1" dirty="0">
                <a:latin typeface="Consolas" panose="020B0609020204030204" pitchFamily="49" charset="0"/>
              </a:rPr>
              <a:t>(), out </a:t>
            </a:r>
            <a:r>
              <a:rPr lang="en-US" sz="2000" b="1" dirty="0" err="1">
                <a:latin typeface="Consolas" panose="020B0609020204030204" pitchFamily="49" charset="0"/>
              </a:rPr>
              <a:t>objDataReader</a:t>
            </a:r>
            <a:r>
              <a:rPr lang="en-US" sz="2000" b="1" dirty="0">
                <a:latin typeface="Consolas" panose="020B0609020204030204" pitchFamily="49" charset="0"/>
              </a:rPr>
              <a:t>);</a:t>
            </a:r>
          </a:p>
          <a:p>
            <a:r>
              <a:rPr lang="en-US" sz="2000" b="1" dirty="0">
                <a:latin typeface="Consolas" panose="020B0609020204030204" pitchFamily="49" charset="0"/>
              </a:rPr>
              <a:t>}</a:t>
            </a:r>
          </a:p>
          <a:p>
            <a:r>
              <a:rPr lang="en-US" sz="2000" b="1" dirty="0">
                <a:latin typeface="Consolas" panose="020B0609020204030204" pitchFamily="49" charset="0"/>
              </a:rPr>
              <a:t>catch (Exception ex)</a:t>
            </a:r>
          </a:p>
          <a:p>
            <a:r>
              <a:rPr lang="en-US" sz="2000" b="1" dirty="0">
                <a:latin typeface="Consolas" panose="020B0609020204030204" pitchFamily="49" charset="0"/>
              </a:rPr>
              <a:t>{</a:t>
            </a:r>
          </a:p>
          <a:p>
            <a:r>
              <a:rPr lang="en-US" sz="2000" b="1" dirty="0">
                <a:latin typeface="Consolas" panose="020B0609020204030204" pitchFamily="49" charset="0"/>
              </a:rPr>
              <a:t>   throw ex;</a:t>
            </a:r>
          </a:p>
          <a:p>
            <a:r>
              <a:rPr lang="en-US" sz="2000" b="1" dirty="0">
                <a:latin typeface="Consolas" panose="020B0609020204030204" pitchFamily="49" charset="0"/>
              </a:rPr>
              <a:t>}</a:t>
            </a:r>
          </a:p>
          <a:p>
            <a:r>
              <a:rPr lang="en-US" sz="2000" b="1" dirty="0">
                <a:latin typeface="Consolas" panose="020B0609020204030204" pitchFamily="49" charset="0"/>
              </a:rPr>
              <a:t>if (</a:t>
            </a:r>
            <a:r>
              <a:rPr lang="en-US" sz="2000" b="1" dirty="0" err="1">
                <a:latin typeface="Consolas" panose="020B0609020204030204" pitchFamily="49" charset="0"/>
              </a:rPr>
              <a:t>objDataReader</a:t>
            </a:r>
            <a:r>
              <a:rPr lang="en-US" sz="2000" b="1" dirty="0">
                <a:latin typeface="Consolas" panose="020B0609020204030204" pitchFamily="49" charset="0"/>
              </a:rPr>
              <a:t> &gt; 0)</a:t>
            </a:r>
          </a:p>
          <a:p>
            <a:r>
              <a:rPr lang="en-US" sz="2000" b="1" dirty="0">
                <a:latin typeface="Consolas" panose="020B0609020204030204" pitchFamily="49" charset="0"/>
              </a:rPr>
              <a:t>   return true;</a:t>
            </a:r>
          </a:p>
          <a:p>
            <a:r>
              <a:rPr lang="en-US" sz="2000" b="1" dirty="0">
                <a:latin typeface="Consolas" panose="020B0609020204030204" pitchFamily="49" charset="0"/>
              </a:rPr>
              <a:t>else</a:t>
            </a:r>
          </a:p>
          <a:p>
            <a:r>
              <a:rPr lang="en-US" sz="2000" b="1" dirty="0">
                <a:latin typeface="Consolas" panose="020B0609020204030204" pitchFamily="49" charset="0"/>
              </a:rPr>
              <a:t>    return false;</a:t>
            </a:r>
          </a:p>
          <a:p>
            <a:pPr>
              <a:lnSpc>
                <a:spcPct val="90000"/>
              </a:lnSpc>
              <a:spcAft>
                <a:spcPts val="600"/>
              </a:spcAft>
            </a:pPr>
            <a:endParaRPr lang="en-US" sz="2400" dirty="0" err="1">
              <a:gradFill>
                <a:gsLst>
                  <a:gs pos="2917">
                    <a:schemeClr val="tx1"/>
                  </a:gs>
                  <a:gs pos="30000">
                    <a:schemeClr val="tx1"/>
                  </a:gs>
                </a:gsLst>
                <a:lin ang="5400000" scaled="0"/>
              </a:gradFill>
            </a:endParaRPr>
          </a:p>
        </p:txBody>
      </p:sp>
      <p:sp>
        <p:nvSpPr>
          <p:cNvPr id="8" name="Rectangle 7"/>
          <p:cNvSpPr/>
          <p:nvPr/>
        </p:nvSpPr>
        <p:spPr>
          <a:xfrm>
            <a:off x="8687090" y="6423310"/>
            <a:ext cx="3857146" cy="369332"/>
          </a:xfrm>
          <a:prstGeom prst="rect">
            <a:avLst/>
          </a:prstGeom>
        </p:spPr>
        <p:txBody>
          <a:bodyPr wrap="none">
            <a:spAutoFit/>
          </a:bodyPr>
          <a:lstStyle/>
          <a:p>
            <a:r>
              <a:rPr lang="en-US" b="1" dirty="0" err="1">
                <a:latin typeface="Consolas" panose="020B0609020204030204" pitchFamily="49" charset="0"/>
              </a:rPr>
              <a:t>RoslynProofsCore</a:t>
            </a:r>
            <a:r>
              <a:rPr lang="en-US" b="1" dirty="0">
                <a:latin typeface="Consolas" panose="020B0609020204030204" pitchFamily="49" charset="0"/>
              </a:rPr>
              <a:t> &gt; </a:t>
            </a:r>
            <a:r>
              <a:rPr lang="en-US" b="1" dirty="0" err="1">
                <a:latin typeface="Consolas" panose="020B0609020204030204" pitchFamily="49" charset="0"/>
              </a:rPr>
              <a:t>DBUtils.cs</a:t>
            </a:r>
            <a:endParaRPr lang="en-US" dirty="0"/>
          </a:p>
        </p:txBody>
      </p:sp>
    </p:spTree>
    <p:extLst>
      <p:ext uri="{BB962C8B-B14F-4D97-AF65-F5344CB8AC3E}">
        <p14:creationId xmlns:p14="http://schemas.microsoft.com/office/powerpoint/2010/main" val="407987966"/>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TryParse</a:t>
            </a:r>
            <a:r>
              <a:rPr lang="en-US" dirty="0"/>
              <a:t> results not checked [CA1806]</a:t>
            </a:r>
          </a:p>
        </p:txBody>
      </p:sp>
      <p:sp>
        <p:nvSpPr>
          <p:cNvPr id="4" name="Content Placeholder 2"/>
          <p:cNvSpPr txBox="1">
            <a:spLocks/>
          </p:cNvSpPr>
          <p:nvPr/>
        </p:nvSpPr>
        <p:spPr>
          <a:xfrm>
            <a:off x="288003" y="1192638"/>
            <a:ext cx="7850390" cy="2761819"/>
          </a:xfrm>
          <a:prstGeom prst="rect">
            <a:avLst/>
          </a:prstGeom>
          <a:solidFill>
            <a:schemeClr val="bg1"/>
          </a:solidFill>
          <a:ln>
            <a:solidFill>
              <a:schemeClr val="tx1"/>
            </a:solidFill>
          </a:ln>
        </p:spPr>
        <p:txBody>
          <a:bodyPr vert="horz" lIns="91440" tIns="45720" rIns="91440" bIns="45720" rtlCol="0">
            <a:noAutofit/>
          </a:bodyPr>
          <a:lst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a:lstStyle>
          <a:p>
            <a:pPr marL="0" indent="0">
              <a:buNone/>
            </a:pPr>
            <a:r>
              <a:rPr lang="en-US" sz="2400" b="1" dirty="0">
                <a:latin typeface="Consolas" panose="020B0609020204030204" pitchFamily="49" charset="0"/>
              </a:rPr>
              <a:t>string </a:t>
            </a:r>
            <a:r>
              <a:rPr lang="en-US" sz="2400" b="1" dirty="0" err="1">
                <a:latin typeface="Consolas" panose="020B0609020204030204" pitchFamily="49" charset="0"/>
              </a:rPr>
              <a:t>cmd</a:t>
            </a:r>
            <a:r>
              <a:rPr lang="en-US" sz="2400" b="1" dirty="0">
                <a:latin typeface="Consolas" panose="020B0609020204030204" pitchFamily="49" charset="0"/>
              </a:rPr>
              <a:t> = "</a:t>
            </a:r>
            <a:r>
              <a:rPr lang="en-US" sz="2400" b="1" dirty="0" err="1">
                <a:latin typeface="Consolas" panose="020B0609020204030204" pitchFamily="49" charset="0"/>
              </a:rPr>
              <a:t>cmd</a:t>
            </a:r>
            <a:r>
              <a:rPr lang="en-US" sz="2400" b="1" dirty="0">
                <a:latin typeface="Consolas" panose="020B0609020204030204" pitchFamily="49" charset="0"/>
              </a:rPr>
              <a:t> nothing here";</a:t>
            </a:r>
          </a:p>
          <a:p>
            <a:pPr marL="0" indent="0">
              <a:buNone/>
            </a:pPr>
            <a:r>
              <a:rPr lang="en-US" sz="2400" b="1" dirty="0">
                <a:latin typeface="Consolas" panose="020B0609020204030204" pitchFamily="49" charset="0"/>
              </a:rPr>
              <a:t>Int32 </a:t>
            </a:r>
            <a:r>
              <a:rPr lang="en-US" sz="2400" b="1" dirty="0" err="1">
                <a:latin typeface="Consolas" panose="020B0609020204030204" pitchFamily="49" charset="0"/>
              </a:rPr>
              <a:t>objDataReader</a:t>
            </a:r>
            <a:r>
              <a:rPr lang="en-US" sz="2400" b="1" dirty="0">
                <a:latin typeface="Consolas" panose="020B0609020204030204" pitchFamily="49" charset="0"/>
              </a:rPr>
              <a:t> = -1;</a:t>
            </a:r>
          </a:p>
          <a:p>
            <a:pPr marL="0" indent="0">
              <a:buNone/>
            </a:pPr>
            <a:r>
              <a:rPr lang="en-US" sz="2400" b="1" dirty="0">
                <a:latin typeface="Consolas" panose="020B0609020204030204" pitchFamily="49" charset="0"/>
              </a:rPr>
              <a:t>bool </a:t>
            </a:r>
            <a:r>
              <a:rPr lang="en-US" sz="2400" b="1" dirty="0" err="1">
                <a:latin typeface="Consolas" panose="020B0609020204030204" pitchFamily="49" charset="0"/>
              </a:rPr>
              <a:t>okParsed</a:t>
            </a:r>
            <a:r>
              <a:rPr lang="en-US" sz="2400" b="1" dirty="0">
                <a:latin typeface="Consolas" panose="020B0609020204030204" pitchFamily="49" charset="0"/>
              </a:rPr>
              <a:t> = </a:t>
            </a:r>
            <a:r>
              <a:rPr lang="en-US" sz="2400" b="1" dirty="0" err="1">
                <a:latin typeface="Consolas" panose="020B0609020204030204" pitchFamily="49" charset="0"/>
              </a:rPr>
              <a:t>int.TryParse</a:t>
            </a:r>
            <a:r>
              <a:rPr lang="en-US" sz="2400" b="1" dirty="0">
                <a:latin typeface="Consolas" panose="020B0609020204030204" pitchFamily="49" charset="0"/>
              </a:rPr>
              <a:t>(</a:t>
            </a:r>
            <a:r>
              <a:rPr lang="en-US" sz="2400" b="1" dirty="0" err="1">
                <a:latin typeface="Consolas" panose="020B0609020204030204" pitchFamily="49" charset="0"/>
              </a:rPr>
              <a:t>this.GetParameterValue</a:t>
            </a:r>
            <a:r>
              <a:rPr lang="en-US" sz="2400" b="1" dirty="0">
                <a:latin typeface="Consolas" panose="020B0609020204030204" pitchFamily="49" charset="0"/>
              </a:rPr>
              <a:t>(</a:t>
            </a:r>
            <a:r>
              <a:rPr lang="en-US" sz="2400" b="1" dirty="0" err="1">
                <a:latin typeface="Consolas" panose="020B0609020204030204" pitchFamily="49" charset="0"/>
              </a:rPr>
              <a:t>cmd</a:t>
            </a:r>
            <a:r>
              <a:rPr lang="en-US" sz="2400" b="1" dirty="0">
                <a:latin typeface="Consolas" panose="020B0609020204030204" pitchFamily="49" charset="0"/>
              </a:rPr>
              <a:t>, "@</a:t>
            </a:r>
            <a:r>
              <a:rPr lang="en-US" sz="2400" b="1" dirty="0" err="1">
                <a:latin typeface="Consolas" panose="020B0609020204030204" pitchFamily="49" charset="0"/>
              </a:rPr>
              <a:t>Presult</a:t>
            </a:r>
            <a:r>
              <a:rPr lang="en-US" sz="2400" b="1" dirty="0">
                <a:latin typeface="Consolas" panose="020B0609020204030204" pitchFamily="49" charset="0"/>
              </a:rPr>
              <a:t>").</a:t>
            </a:r>
            <a:r>
              <a:rPr lang="en-US" sz="2400" b="1" dirty="0" err="1">
                <a:latin typeface="Consolas" panose="020B0609020204030204" pitchFamily="49" charset="0"/>
              </a:rPr>
              <a:t>ToString</a:t>
            </a:r>
            <a:r>
              <a:rPr lang="en-US" sz="2400" b="1" dirty="0">
                <a:latin typeface="Consolas" panose="020B0609020204030204" pitchFamily="49" charset="0"/>
              </a:rPr>
              <a:t>(), out </a:t>
            </a:r>
            <a:r>
              <a:rPr lang="en-US" sz="2400" b="1" dirty="0" err="1">
                <a:latin typeface="Consolas" panose="020B0609020204030204" pitchFamily="49" charset="0"/>
              </a:rPr>
              <a:t>objDataReader</a:t>
            </a:r>
            <a:r>
              <a:rPr lang="en-US" sz="2400" b="1" dirty="0">
                <a:latin typeface="Consolas" panose="020B0609020204030204" pitchFamily="49" charset="0"/>
              </a:rPr>
              <a:t>);</a:t>
            </a:r>
          </a:p>
          <a:p>
            <a:pPr marL="0" indent="0">
              <a:buNone/>
            </a:pPr>
            <a:r>
              <a:rPr lang="en-US" sz="2400" b="1" dirty="0">
                <a:latin typeface="Consolas" panose="020B0609020204030204" pitchFamily="49" charset="0"/>
              </a:rPr>
              <a:t>return (</a:t>
            </a:r>
            <a:r>
              <a:rPr lang="en-US" sz="2400" b="1" dirty="0" err="1">
                <a:latin typeface="Consolas" panose="020B0609020204030204" pitchFamily="49" charset="0"/>
              </a:rPr>
              <a:t>okParsed</a:t>
            </a:r>
            <a:r>
              <a:rPr lang="en-US" sz="2400" b="1" dirty="0">
                <a:latin typeface="Consolas" panose="020B0609020204030204" pitchFamily="49" charset="0"/>
              </a:rPr>
              <a:t> &amp;&amp; (</a:t>
            </a:r>
            <a:r>
              <a:rPr lang="en-US" sz="2400" b="1" dirty="0" err="1">
                <a:latin typeface="Consolas" panose="020B0609020204030204" pitchFamily="49" charset="0"/>
              </a:rPr>
              <a:t>objDataReader</a:t>
            </a:r>
            <a:r>
              <a:rPr lang="en-US" sz="2400" b="1" dirty="0">
                <a:latin typeface="Consolas" panose="020B0609020204030204" pitchFamily="49" charset="0"/>
              </a:rPr>
              <a:t> != -1));</a:t>
            </a:r>
          </a:p>
        </p:txBody>
      </p:sp>
      <p:sp>
        <p:nvSpPr>
          <p:cNvPr id="5" name="TextBox 4"/>
          <p:cNvSpPr txBox="1"/>
          <p:nvPr/>
        </p:nvSpPr>
        <p:spPr>
          <a:xfrm>
            <a:off x="8229895" y="1196224"/>
            <a:ext cx="4025810" cy="3742563"/>
          </a:xfrm>
          <a:prstGeom prst="rect">
            <a:avLst/>
          </a:prstGeom>
          <a:solidFill>
            <a:schemeClr val="accent4">
              <a:lumMod val="40000"/>
              <a:lumOff val="60000"/>
            </a:schemeClr>
          </a:solidFill>
          <a:ln w="25400">
            <a:solidFill>
              <a:schemeClr val="tx1"/>
            </a:solidFill>
          </a:ln>
        </p:spPr>
        <p:txBody>
          <a:bodyPr wrap="square" lIns="182880" tIns="146304" rIns="182880" bIns="146304" rtlCol="0">
            <a:spAutoFit/>
          </a:bodyPr>
          <a:lstStyle/>
          <a:p>
            <a:r>
              <a:rPr lang="en-US" sz="1400" b="1" dirty="0">
                <a:latin typeface="Consolas" panose="020B0609020204030204" pitchFamily="49" charset="0"/>
              </a:rPr>
              <a:t>try</a:t>
            </a:r>
          </a:p>
          <a:p>
            <a:r>
              <a:rPr lang="en-US" sz="1400" b="1" dirty="0">
                <a:latin typeface="Consolas" panose="020B0609020204030204" pitchFamily="49" charset="0"/>
              </a:rPr>
              <a:t>{</a:t>
            </a:r>
          </a:p>
          <a:p>
            <a:r>
              <a:rPr lang="en-US" sz="1400" b="1" dirty="0">
                <a:latin typeface="Consolas" panose="020B0609020204030204" pitchFamily="49" charset="0"/>
              </a:rPr>
              <a:t>   </a:t>
            </a:r>
            <a:r>
              <a:rPr lang="en-US" sz="1400" b="1" dirty="0" err="1">
                <a:latin typeface="Consolas" panose="020B0609020204030204" pitchFamily="49" charset="0"/>
              </a:rPr>
              <a:t>DbConn.ExecuteNonQuery</a:t>
            </a:r>
            <a:r>
              <a:rPr lang="en-US" sz="1400" b="1" dirty="0">
                <a:latin typeface="Consolas" panose="020B0609020204030204" pitchFamily="49" charset="0"/>
              </a:rPr>
              <a:t>(</a:t>
            </a:r>
            <a:r>
              <a:rPr lang="en-US" sz="1400" b="1" dirty="0" err="1">
                <a:latin typeface="Consolas" panose="020B0609020204030204" pitchFamily="49" charset="0"/>
              </a:rPr>
              <a:t>cmd</a:t>
            </a:r>
            <a:r>
              <a:rPr lang="en-US" sz="1400" b="1" dirty="0">
                <a:latin typeface="Consolas" panose="020B0609020204030204" pitchFamily="49" charset="0"/>
              </a:rPr>
              <a:t>);</a:t>
            </a:r>
          </a:p>
          <a:p>
            <a:r>
              <a:rPr lang="en-US" sz="1400" b="1" dirty="0">
                <a:latin typeface="Consolas" panose="020B0609020204030204" pitchFamily="49" charset="0"/>
              </a:rPr>
              <a:t>     </a:t>
            </a:r>
            <a:r>
              <a:rPr lang="en-US" sz="1400" b="1" dirty="0" err="1">
                <a:latin typeface="Consolas" panose="020B0609020204030204" pitchFamily="49" charset="0"/>
              </a:rPr>
              <a:t>int.TryParse</a:t>
            </a:r>
            <a:r>
              <a:rPr lang="en-US" sz="1400" b="1" dirty="0">
                <a:latin typeface="Consolas" panose="020B0609020204030204" pitchFamily="49" charset="0"/>
              </a:rPr>
              <a:t>(</a:t>
            </a:r>
            <a:r>
              <a:rPr lang="en-US" sz="1400" b="1" dirty="0" err="1">
                <a:latin typeface="Consolas" panose="020B0609020204030204" pitchFamily="49" charset="0"/>
              </a:rPr>
              <a:t>DbConn.GetParameterValue</a:t>
            </a:r>
            <a:r>
              <a:rPr lang="en-US" sz="1400" b="1" dirty="0">
                <a:latin typeface="Consolas" panose="020B0609020204030204" pitchFamily="49" charset="0"/>
              </a:rPr>
              <a:t>(</a:t>
            </a:r>
            <a:r>
              <a:rPr lang="en-US" sz="1400" b="1" dirty="0" err="1">
                <a:latin typeface="Consolas" panose="020B0609020204030204" pitchFamily="49" charset="0"/>
              </a:rPr>
              <a:t>cmd</a:t>
            </a:r>
            <a:r>
              <a:rPr lang="en-US" sz="1400" b="1" dirty="0">
                <a:latin typeface="Consolas" panose="020B0609020204030204" pitchFamily="49" charset="0"/>
              </a:rPr>
              <a:t>, "@</a:t>
            </a:r>
            <a:r>
              <a:rPr lang="en-US" sz="1400" b="1" dirty="0" err="1">
                <a:latin typeface="Consolas" panose="020B0609020204030204" pitchFamily="49" charset="0"/>
              </a:rPr>
              <a:t>Presult</a:t>
            </a:r>
            <a:r>
              <a:rPr lang="en-US" sz="1400" b="1" dirty="0">
                <a:latin typeface="Consolas" panose="020B0609020204030204" pitchFamily="49" charset="0"/>
              </a:rPr>
              <a:t>").</a:t>
            </a:r>
            <a:r>
              <a:rPr lang="en-US" sz="1400" b="1" dirty="0" err="1">
                <a:latin typeface="Consolas" panose="020B0609020204030204" pitchFamily="49" charset="0"/>
              </a:rPr>
              <a:t>ToString</a:t>
            </a:r>
            <a:r>
              <a:rPr lang="en-US" sz="1400" b="1" dirty="0">
                <a:latin typeface="Consolas" panose="020B0609020204030204" pitchFamily="49" charset="0"/>
              </a:rPr>
              <a:t>(), out </a:t>
            </a:r>
            <a:r>
              <a:rPr lang="en-US" sz="1400" b="1" dirty="0" err="1">
                <a:latin typeface="Consolas" panose="020B0609020204030204" pitchFamily="49" charset="0"/>
              </a:rPr>
              <a:t>objDataReader</a:t>
            </a:r>
            <a:r>
              <a:rPr lang="en-US" sz="1400" b="1" dirty="0">
                <a:latin typeface="Consolas" panose="020B0609020204030204" pitchFamily="49" charset="0"/>
              </a:rPr>
              <a:t>);</a:t>
            </a:r>
          </a:p>
          <a:p>
            <a:r>
              <a:rPr lang="en-US" sz="1400" b="1" dirty="0">
                <a:latin typeface="Consolas" panose="020B0609020204030204" pitchFamily="49" charset="0"/>
              </a:rPr>
              <a:t>}</a:t>
            </a:r>
          </a:p>
          <a:p>
            <a:r>
              <a:rPr lang="en-US" sz="1400" b="1" dirty="0">
                <a:latin typeface="Consolas" panose="020B0609020204030204" pitchFamily="49" charset="0"/>
              </a:rPr>
              <a:t>catch (Exception ex)</a:t>
            </a:r>
          </a:p>
          <a:p>
            <a:r>
              <a:rPr lang="en-US" sz="1400" b="1" dirty="0">
                <a:latin typeface="Consolas" panose="020B0609020204030204" pitchFamily="49" charset="0"/>
              </a:rPr>
              <a:t>{</a:t>
            </a:r>
          </a:p>
          <a:p>
            <a:r>
              <a:rPr lang="en-US" sz="1400" b="1" dirty="0">
                <a:latin typeface="Consolas" panose="020B0609020204030204" pitchFamily="49" charset="0"/>
              </a:rPr>
              <a:t>   throw ex;</a:t>
            </a:r>
          </a:p>
          <a:p>
            <a:r>
              <a:rPr lang="en-US" sz="1400" b="1" dirty="0">
                <a:latin typeface="Consolas" panose="020B0609020204030204" pitchFamily="49" charset="0"/>
              </a:rPr>
              <a:t>}</a:t>
            </a:r>
          </a:p>
          <a:p>
            <a:r>
              <a:rPr lang="en-US" sz="1400" b="1" dirty="0">
                <a:latin typeface="Consolas" panose="020B0609020204030204" pitchFamily="49" charset="0"/>
              </a:rPr>
              <a:t>if (</a:t>
            </a:r>
            <a:r>
              <a:rPr lang="en-US" sz="1400" b="1" dirty="0" err="1">
                <a:latin typeface="Consolas" panose="020B0609020204030204" pitchFamily="49" charset="0"/>
              </a:rPr>
              <a:t>objDataReader</a:t>
            </a:r>
            <a:r>
              <a:rPr lang="en-US" sz="1400" b="1" dirty="0">
                <a:latin typeface="Consolas" panose="020B0609020204030204" pitchFamily="49" charset="0"/>
              </a:rPr>
              <a:t> &gt; 0)</a:t>
            </a:r>
          </a:p>
          <a:p>
            <a:r>
              <a:rPr lang="en-US" sz="1400" b="1" dirty="0">
                <a:latin typeface="Consolas" panose="020B0609020204030204" pitchFamily="49" charset="0"/>
              </a:rPr>
              <a:t>   return true;</a:t>
            </a:r>
          </a:p>
          <a:p>
            <a:r>
              <a:rPr lang="en-US" sz="1400" b="1" dirty="0">
                <a:latin typeface="Consolas" panose="020B0609020204030204" pitchFamily="49" charset="0"/>
              </a:rPr>
              <a:t>else</a:t>
            </a:r>
          </a:p>
          <a:p>
            <a:r>
              <a:rPr lang="en-US" sz="1400" b="1" dirty="0">
                <a:latin typeface="Consolas" panose="020B0609020204030204" pitchFamily="49" charset="0"/>
              </a:rPr>
              <a:t>    return false;</a:t>
            </a:r>
          </a:p>
        </p:txBody>
      </p:sp>
      <p:sp>
        <p:nvSpPr>
          <p:cNvPr id="6" name="Rectangle 5"/>
          <p:cNvSpPr/>
          <p:nvPr/>
        </p:nvSpPr>
        <p:spPr>
          <a:xfrm>
            <a:off x="9327163" y="6057554"/>
            <a:ext cx="3857146" cy="369332"/>
          </a:xfrm>
          <a:prstGeom prst="rect">
            <a:avLst/>
          </a:prstGeom>
        </p:spPr>
        <p:txBody>
          <a:bodyPr wrap="none">
            <a:spAutoFit/>
          </a:bodyPr>
          <a:lstStyle/>
          <a:p>
            <a:r>
              <a:rPr lang="en-US" b="1" dirty="0" err="1">
                <a:latin typeface="Consolas" panose="020B0609020204030204" pitchFamily="49" charset="0"/>
              </a:rPr>
              <a:t>RoslynProofsCore</a:t>
            </a:r>
            <a:r>
              <a:rPr lang="en-US" b="1" dirty="0">
                <a:latin typeface="Consolas" panose="020B0609020204030204" pitchFamily="49" charset="0"/>
              </a:rPr>
              <a:t> &gt; </a:t>
            </a:r>
            <a:r>
              <a:rPr lang="en-US" b="1" dirty="0" err="1">
                <a:latin typeface="Consolas" panose="020B0609020204030204" pitchFamily="49" charset="0"/>
              </a:rPr>
              <a:t>DBUtils.cs</a:t>
            </a:r>
            <a:endParaRPr lang="en-US" dirty="0"/>
          </a:p>
        </p:txBody>
      </p:sp>
    </p:spTree>
    <p:extLst>
      <p:ext uri="{BB962C8B-B14F-4D97-AF65-F5344CB8AC3E}">
        <p14:creationId xmlns:p14="http://schemas.microsoft.com/office/powerpoint/2010/main" val="3262281657"/>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Spot the Problem</a:t>
            </a:r>
          </a:p>
        </p:txBody>
      </p:sp>
      <p:sp>
        <p:nvSpPr>
          <p:cNvPr id="4" name="TextBox 3"/>
          <p:cNvSpPr txBox="1"/>
          <p:nvPr/>
        </p:nvSpPr>
        <p:spPr>
          <a:xfrm>
            <a:off x="5578164" y="9495"/>
            <a:ext cx="7132242" cy="7085016"/>
          </a:xfrm>
          <a:prstGeom prst="rect">
            <a:avLst/>
          </a:prstGeom>
          <a:solidFill>
            <a:schemeClr val="bg1"/>
          </a:solidFill>
          <a:ln w="25400">
            <a:solidFill>
              <a:schemeClr val="tx1"/>
            </a:solidFill>
          </a:ln>
        </p:spPr>
        <p:txBody>
          <a:bodyPr wrap="square" lIns="182880" tIns="146304" rIns="182880" bIns="146304" rtlCol="0">
            <a:spAutoFit/>
          </a:bodyPr>
          <a:lstStyle/>
          <a:p>
            <a:pPr>
              <a:lnSpc>
                <a:spcPct val="90000"/>
              </a:lnSpc>
              <a:spcAft>
                <a:spcPts val="600"/>
              </a:spcAft>
            </a:pPr>
            <a:r>
              <a:rPr lang="en-US" sz="1600" b="1" dirty="0">
                <a:gradFill>
                  <a:gsLst>
                    <a:gs pos="2917">
                      <a:schemeClr val="tx1"/>
                    </a:gs>
                    <a:gs pos="30000">
                      <a:schemeClr val="tx1"/>
                    </a:gs>
                  </a:gsLst>
                  <a:lin ang="5400000" scaled="0"/>
                </a:gradFill>
                <a:latin typeface="Consolas" panose="020B0609020204030204" pitchFamily="49" charset="0"/>
              </a:rPr>
              <a:t>public bool </a:t>
            </a:r>
            <a:r>
              <a:rPr lang="en-US" sz="1600" b="1" dirty="0" err="1">
                <a:gradFill>
                  <a:gsLst>
                    <a:gs pos="2917">
                      <a:schemeClr val="tx1"/>
                    </a:gs>
                    <a:gs pos="30000">
                      <a:schemeClr val="tx1"/>
                    </a:gs>
                  </a:gsLst>
                  <a:lin ang="5400000" scaled="0"/>
                </a:gradFill>
                <a:latin typeface="Consolas" panose="020B0609020204030204" pitchFamily="49" charset="0"/>
              </a:rPr>
              <a:t>CanContact</a:t>
            </a:r>
            <a:r>
              <a:rPr lang="en-US" sz="1600" b="1" dirty="0">
                <a:gradFill>
                  <a:gsLst>
                    <a:gs pos="2917">
                      <a:schemeClr val="tx1"/>
                    </a:gs>
                    <a:gs pos="30000">
                      <a:schemeClr val="tx1"/>
                    </a:gs>
                  </a:gsLst>
                  <a:lin ang="5400000" scaled="0"/>
                </a:gradFill>
                <a:latin typeface="Consolas" panose="020B0609020204030204" pitchFamily="49" charset="0"/>
              </a:rPr>
              <a:t>( </a:t>
            </a:r>
            <a:r>
              <a:rPr lang="en-US" sz="1600" b="1" dirty="0" err="1">
                <a:gradFill>
                  <a:gsLst>
                    <a:gs pos="2917">
                      <a:schemeClr val="tx1"/>
                    </a:gs>
                    <a:gs pos="30000">
                      <a:schemeClr val="tx1"/>
                    </a:gs>
                  </a:gsLst>
                  <a:lin ang="5400000" scaled="0"/>
                </a:gradFill>
                <a:latin typeface="Consolas" panose="020B0609020204030204" pitchFamily="49" charset="0"/>
              </a:rPr>
              <a:t>CanProfile</a:t>
            </a:r>
            <a:r>
              <a:rPr lang="en-US" sz="1600" b="1" dirty="0">
                <a:gradFill>
                  <a:gsLst>
                    <a:gs pos="2917">
                      <a:schemeClr val="tx1"/>
                    </a:gs>
                    <a:gs pos="30000">
                      <a:schemeClr val="tx1"/>
                    </a:gs>
                  </a:gsLst>
                  <a:lin ang="5400000" scaled="0"/>
                </a:gradFill>
                <a:latin typeface="Consolas" panose="020B0609020204030204" pitchFamily="49" charset="0"/>
              </a:rPr>
              <a:t> profile )</a:t>
            </a:r>
          </a:p>
          <a:p>
            <a:pPr>
              <a:lnSpc>
                <a:spcPct val="90000"/>
              </a:lnSpc>
              <a:spcAft>
                <a:spcPts val="600"/>
              </a:spcAft>
            </a:pPr>
            <a:r>
              <a:rPr lang="en-US" sz="1600" b="1" dirty="0">
                <a:gradFill>
                  <a:gsLst>
                    <a:gs pos="2917">
                      <a:schemeClr val="tx1"/>
                    </a:gs>
                    <a:gs pos="30000">
                      <a:schemeClr val="tx1"/>
                    </a:gs>
                  </a:gsLst>
                  <a:lin ang="5400000" scaled="0"/>
                </a:gradFill>
                <a:latin typeface="Consolas" panose="020B0609020204030204" pitchFamily="49" charset="0"/>
              </a:rPr>
              <a:t>{</a:t>
            </a:r>
          </a:p>
          <a:p>
            <a:pPr>
              <a:lnSpc>
                <a:spcPct val="90000"/>
              </a:lnSpc>
              <a:spcAft>
                <a:spcPts val="600"/>
              </a:spcAft>
            </a:pPr>
            <a:r>
              <a:rPr lang="en-US" sz="1600" b="1" dirty="0">
                <a:gradFill>
                  <a:gsLst>
                    <a:gs pos="2917">
                      <a:schemeClr val="tx1"/>
                    </a:gs>
                    <a:gs pos="30000">
                      <a:schemeClr val="tx1"/>
                    </a:gs>
                  </a:gsLst>
                  <a:lin ang="5400000" scaled="0"/>
                </a:gradFill>
                <a:latin typeface="Consolas" panose="020B0609020204030204" pitchFamily="49" charset="0"/>
              </a:rPr>
              <a:t>    bool </a:t>
            </a:r>
            <a:r>
              <a:rPr lang="en-US" sz="1600" b="1" dirty="0" err="1">
                <a:gradFill>
                  <a:gsLst>
                    <a:gs pos="2917">
                      <a:schemeClr val="tx1"/>
                    </a:gs>
                    <a:gs pos="30000">
                      <a:schemeClr val="tx1"/>
                    </a:gs>
                  </a:gsLst>
                  <a:lin ang="5400000" scaled="0"/>
                </a:gradFill>
                <a:latin typeface="Consolas" panose="020B0609020204030204" pitchFamily="49" charset="0"/>
              </a:rPr>
              <a:t>retval</a:t>
            </a:r>
            <a:r>
              <a:rPr lang="en-US" sz="1600" b="1" dirty="0">
                <a:gradFill>
                  <a:gsLst>
                    <a:gs pos="2917">
                      <a:schemeClr val="tx1"/>
                    </a:gs>
                    <a:gs pos="30000">
                      <a:schemeClr val="tx1"/>
                    </a:gs>
                  </a:gsLst>
                  <a:lin ang="5400000" scaled="0"/>
                </a:gradFill>
                <a:latin typeface="Consolas" panose="020B0609020204030204" pitchFamily="49" charset="0"/>
              </a:rPr>
              <a:t> = false;</a:t>
            </a:r>
          </a:p>
          <a:p>
            <a:pPr>
              <a:lnSpc>
                <a:spcPct val="90000"/>
              </a:lnSpc>
              <a:spcAft>
                <a:spcPts val="600"/>
              </a:spcAft>
            </a:pPr>
            <a:r>
              <a:rPr lang="en-US" sz="1600" b="1" dirty="0">
                <a:gradFill>
                  <a:gsLst>
                    <a:gs pos="2917">
                      <a:schemeClr val="tx1"/>
                    </a:gs>
                    <a:gs pos="30000">
                      <a:schemeClr val="tx1"/>
                    </a:gs>
                  </a:gsLst>
                  <a:lin ang="5400000" scaled="0"/>
                </a:gradFill>
                <a:latin typeface="Consolas" panose="020B0609020204030204" pitchFamily="49" charset="0"/>
              </a:rPr>
              <a:t>    switch ( profile )</a:t>
            </a:r>
          </a:p>
          <a:p>
            <a:pPr>
              <a:lnSpc>
                <a:spcPct val="90000"/>
              </a:lnSpc>
              <a:spcAft>
                <a:spcPts val="600"/>
              </a:spcAft>
            </a:pPr>
            <a:r>
              <a:rPr lang="en-US" sz="1600" b="1" dirty="0">
                <a:gradFill>
                  <a:gsLst>
                    <a:gs pos="2917">
                      <a:schemeClr val="tx1"/>
                    </a:gs>
                    <a:gs pos="30000">
                      <a:schemeClr val="tx1"/>
                    </a:gs>
                  </a:gsLst>
                  <a:lin ang="5400000" scaled="0"/>
                </a:gradFill>
                <a:latin typeface="Consolas" panose="020B0609020204030204" pitchFamily="49" charset="0"/>
              </a:rPr>
              <a:t>    {</a:t>
            </a:r>
          </a:p>
          <a:p>
            <a:pPr>
              <a:lnSpc>
                <a:spcPct val="90000"/>
              </a:lnSpc>
              <a:spcAft>
                <a:spcPts val="600"/>
              </a:spcAft>
            </a:pPr>
            <a:r>
              <a:rPr lang="en-US" sz="1600" b="1" dirty="0">
                <a:gradFill>
                  <a:gsLst>
                    <a:gs pos="2917">
                      <a:schemeClr val="tx1"/>
                    </a:gs>
                    <a:gs pos="30000">
                      <a:schemeClr val="tx1"/>
                    </a:gs>
                  </a:gsLst>
                  <a:lin ang="5400000" scaled="0"/>
                </a:gradFill>
                <a:latin typeface="Consolas" panose="020B0609020204030204" pitchFamily="49" charset="0"/>
              </a:rPr>
              <a:t>        case </a:t>
            </a:r>
            <a:r>
              <a:rPr lang="en-US" sz="1600" b="1" dirty="0" err="1">
                <a:gradFill>
                  <a:gsLst>
                    <a:gs pos="2917">
                      <a:schemeClr val="tx1"/>
                    </a:gs>
                    <a:gs pos="30000">
                      <a:schemeClr val="tx1"/>
                    </a:gs>
                  </a:gsLst>
                  <a:lin ang="5400000" scaled="0"/>
                </a:gradFill>
                <a:latin typeface="Consolas" panose="020B0609020204030204" pitchFamily="49" charset="0"/>
              </a:rPr>
              <a:t>CanProfile.DoNotProfile</a:t>
            </a:r>
            <a:r>
              <a:rPr lang="en-US" sz="1600" b="1" dirty="0">
                <a:gradFill>
                  <a:gsLst>
                    <a:gs pos="2917">
                      <a:schemeClr val="tx1"/>
                    </a:gs>
                    <a:gs pos="30000">
                      <a:schemeClr val="tx1"/>
                    </a:gs>
                  </a:gsLst>
                  <a:lin ang="5400000" scaled="0"/>
                </a:gradFill>
                <a:latin typeface="Consolas" panose="020B0609020204030204" pitchFamily="49" charset="0"/>
              </a:rPr>
              <a:t>:</a:t>
            </a:r>
          </a:p>
          <a:p>
            <a:pPr>
              <a:lnSpc>
                <a:spcPct val="90000"/>
              </a:lnSpc>
              <a:spcAft>
                <a:spcPts val="600"/>
              </a:spcAft>
            </a:pPr>
            <a:r>
              <a:rPr lang="en-US" sz="1600" b="1" dirty="0">
                <a:gradFill>
                  <a:gsLst>
                    <a:gs pos="2917">
                      <a:schemeClr val="tx1"/>
                    </a:gs>
                    <a:gs pos="30000">
                      <a:schemeClr val="tx1"/>
                    </a:gs>
                  </a:gsLst>
                  <a:lin ang="5400000" scaled="0"/>
                </a:gradFill>
                <a:latin typeface="Consolas" panose="020B0609020204030204" pitchFamily="49" charset="0"/>
              </a:rPr>
              <a:t>            </a:t>
            </a:r>
            <a:r>
              <a:rPr lang="en-US" sz="1600" b="1" dirty="0" err="1">
                <a:gradFill>
                  <a:gsLst>
                    <a:gs pos="2917">
                      <a:schemeClr val="tx1"/>
                    </a:gs>
                    <a:gs pos="30000">
                      <a:schemeClr val="tx1"/>
                    </a:gs>
                  </a:gsLst>
                  <a:lin ang="5400000" scaled="0"/>
                </a:gradFill>
                <a:latin typeface="Consolas" panose="020B0609020204030204" pitchFamily="49" charset="0"/>
              </a:rPr>
              <a:t>retval</a:t>
            </a:r>
            <a:r>
              <a:rPr lang="en-US" sz="1600" b="1" dirty="0">
                <a:gradFill>
                  <a:gsLst>
                    <a:gs pos="2917">
                      <a:schemeClr val="tx1"/>
                    </a:gs>
                    <a:gs pos="30000">
                      <a:schemeClr val="tx1"/>
                    </a:gs>
                  </a:gsLst>
                  <a:lin ang="5400000" scaled="0"/>
                </a:gradFill>
                <a:latin typeface="Consolas" panose="020B0609020204030204" pitchFamily="49" charset="0"/>
              </a:rPr>
              <a:t> = false;</a:t>
            </a:r>
          </a:p>
          <a:p>
            <a:pPr>
              <a:lnSpc>
                <a:spcPct val="90000"/>
              </a:lnSpc>
              <a:spcAft>
                <a:spcPts val="600"/>
              </a:spcAft>
            </a:pPr>
            <a:r>
              <a:rPr lang="en-US" sz="1600" b="1" dirty="0">
                <a:gradFill>
                  <a:gsLst>
                    <a:gs pos="2917">
                      <a:schemeClr val="tx1"/>
                    </a:gs>
                    <a:gs pos="30000">
                      <a:schemeClr val="tx1"/>
                    </a:gs>
                  </a:gsLst>
                  <a:lin ang="5400000" scaled="0"/>
                </a:gradFill>
                <a:latin typeface="Consolas" panose="020B0609020204030204" pitchFamily="49" charset="0"/>
              </a:rPr>
              <a:t>            break;</a:t>
            </a:r>
          </a:p>
          <a:p>
            <a:pPr>
              <a:lnSpc>
                <a:spcPct val="90000"/>
              </a:lnSpc>
              <a:spcAft>
                <a:spcPts val="600"/>
              </a:spcAft>
            </a:pPr>
            <a:r>
              <a:rPr lang="en-US" sz="1600" b="1" dirty="0">
                <a:gradFill>
                  <a:gsLst>
                    <a:gs pos="2917">
                      <a:schemeClr val="tx1"/>
                    </a:gs>
                    <a:gs pos="30000">
                      <a:schemeClr val="tx1"/>
                    </a:gs>
                  </a:gsLst>
                  <a:lin ang="5400000" scaled="0"/>
                </a:gradFill>
                <a:latin typeface="Consolas" panose="020B0609020204030204" pitchFamily="49" charset="0"/>
              </a:rPr>
              <a:t>        case </a:t>
            </a:r>
            <a:r>
              <a:rPr lang="en-US" sz="1600" b="1" dirty="0" err="1">
                <a:gradFill>
                  <a:gsLst>
                    <a:gs pos="2917">
                      <a:schemeClr val="tx1"/>
                    </a:gs>
                    <a:gs pos="30000">
                      <a:schemeClr val="tx1"/>
                    </a:gs>
                  </a:gsLst>
                  <a:lin ang="5400000" scaled="0"/>
                </a:gradFill>
                <a:latin typeface="Consolas" panose="020B0609020204030204" pitchFamily="49" charset="0"/>
              </a:rPr>
              <a:t>CanProfile.Caution</a:t>
            </a:r>
            <a:r>
              <a:rPr lang="en-US" sz="1600" b="1" dirty="0">
                <a:gradFill>
                  <a:gsLst>
                    <a:gs pos="2917">
                      <a:schemeClr val="tx1"/>
                    </a:gs>
                    <a:gs pos="30000">
                      <a:schemeClr val="tx1"/>
                    </a:gs>
                  </a:gsLst>
                  <a:lin ang="5400000" scaled="0"/>
                </a:gradFill>
                <a:latin typeface="Consolas" panose="020B0609020204030204" pitchFamily="49" charset="0"/>
              </a:rPr>
              <a:t>:</a:t>
            </a:r>
          </a:p>
          <a:p>
            <a:pPr>
              <a:lnSpc>
                <a:spcPct val="90000"/>
              </a:lnSpc>
              <a:spcAft>
                <a:spcPts val="600"/>
              </a:spcAft>
            </a:pPr>
            <a:r>
              <a:rPr lang="en-US" sz="1600" b="1" dirty="0">
                <a:gradFill>
                  <a:gsLst>
                    <a:gs pos="2917">
                      <a:schemeClr val="tx1"/>
                    </a:gs>
                    <a:gs pos="30000">
                      <a:schemeClr val="tx1"/>
                    </a:gs>
                  </a:gsLst>
                  <a:lin ang="5400000" scaled="0"/>
                </a:gradFill>
                <a:latin typeface="Consolas" panose="020B0609020204030204" pitchFamily="49" charset="0"/>
              </a:rPr>
              <a:t>            </a:t>
            </a:r>
            <a:r>
              <a:rPr lang="en-US" sz="1600" b="1" dirty="0" err="1">
                <a:gradFill>
                  <a:gsLst>
                    <a:gs pos="2917">
                      <a:schemeClr val="tx1"/>
                    </a:gs>
                    <a:gs pos="30000">
                      <a:schemeClr val="tx1"/>
                    </a:gs>
                  </a:gsLst>
                  <a:lin ang="5400000" scaled="0"/>
                </a:gradFill>
                <a:latin typeface="Consolas" panose="020B0609020204030204" pitchFamily="49" charset="0"/>
              </a:rPr>
              <a:t>retval</a:t>
            </a:r>
            <a:r>
              <a:rPr lang="en-US" sz="1600" b="1" dirty="0">
                <a:gradFill>
                  <a:gsLst>
                    <a:gs pos="2917">
                      <a:schemeClr val="tx1"/>
                    </a:gs>
                    <a:gs pos="30000">
                      <a:schemeClr val="tx1"/>
                    </a:gs>
                  </a:gsLst>
                  <a:lin ang="5400000" scaled="0"/>
                </a:gradFill>
                <a:latin typeface="Consolas" panose="020B0609020204030204" pitchFamily="49" charset="0"/>
              </a:rPr>
              <a:t> = true;</a:t>
            </a:r>
          </a:p>
          <a:p>
            <a:pPr>
              <a:lnSpc>
                <a:spcPct val="90000"/>
              </a:lnSpc>
              <a:spcAft>
                <a:spcPts val="600"/>
              </a:spcAft>
            </a:pPr>
            <a:r>
              <a:rPr lang="en-US" sz="1600" b="1" dirty="0">
                <a:gradFill>
                  <a:gsLst>
                    <a:gs pos="2917">
                      <a:schemeClr val="tx1"/>
                    </a:gs>
                    <a:gs pos="30000">
                      <a:schemeClr val="tx1"/>
                    </a:gs>
                  </a:gsLst>
                  <a:lin ang="5400000" scaled="0"/>
                </a:gradFill>
                <a:latin typeface="Consolas" panose="020B0609020204030204" pitchFamily="49" charset="0"/>
              </a:rPr>
              <a:t>            break;</a:t>
            </a:r>
          </a:p>
          <a:p>
            <a:pPr>
              <a:lnSpc>
                <a:spcPct val="90000"/>
              </a:lnSpc>
              <a:spcAft>
                <a:spcPts val="600"/>
              </a:spcAft>
            </a:pPr>
            <a:r>
              <a:rPr lang="en-US" sz="1600" b="1" dirty="0">
                <a:gradFill>
                  <a:gsLst>
                    <a:gs pos="2917">
                      <a:schemeClr val="tx1"/>
                    </a:gs>
                    <a:gs pos="30000">
                      <a:schemeClr val="tx1"/>
                    </a:gs>
                  </a:gsLst>
                  <a:lin ang="5400000" scaled="0"/>
                </a:gradFill>
                <a:latin typeface="Consolas" panose="020B0609020204030204" pitchFamily="49" charset="0"/>
              </a:rPr>
              <a:t>        case </a:t>
            </a:r>
            <a:r>
              <a:rPr lang="en-US" sz="1600" b="1" dirty="0" err="1">
                <a:gradFill>
                  <a:gsLst>
                    <a:gs pos="2917">
                      <a:schemeClr val="tx1"/>
                    </a:gs>
                    <a:gs pos="30000">
                      <a:schemeClr val="tx1"/>
                    </a:gs>
                  </a:gsLst>
                  <a:lin ang="5400000" scaled="0"/>
                </a:gradFill>
                <a:latin typeface="Consolas" panose="020B0609020204030204" pitchFamily="49" charset="0"/>
              </a:rPr>
              <a:t>CanProfile.None</a:t>
            </a:r>
            <a:r>
              <a:rPr lang="en-US" sz="1600" b="1" dirty="0">
                <a:gradFill>
                  <a:gsLst>
                    <a:gs pos="2917">
                      <a:schemeClr val="tx1"/>
                    </a:gs>
                    <a:gs pos="30000">
                      <a:schemeClr val="tx1"/>
                    </a:gs>
                  </a:gsLst>
                  <a:lin ang="5400000" scaled="0"/>
                </a:gradFill>
                <a:latin typeface="Consolas" panose="020B0609020204030204" pitchFamily="49" charset="0"/>
              </a:rPr>
              <a:t>:</a:t>
            </a:r>
          </a:p>
          <a:p>
            <a:pPr>
              <a:lnSpc>
                <a:spcPct val="90000"/>
              </a:lnSpc>
              <a:spcAft>
                <a:spcPts val="600"/>
              </a:spcAft>
            </a:pPr>
            <a:r>
              <a:rPr lang="en-US" sz="1600" b="1" dirty="0">
                <a:gradFill>
                  <a:gsLst>
                    <a:gs pos="2917">
                      <a:schemeClr val="tx1"/>
                    </a:gs>
                    <a:gs pos="30000">
                      <a:schemeClr val="tx1"/>
                    </a:gs>
                  </a:gsLst>
                  <a:lin ang="5400000" scaled="0"/>
                </a:gradFill>
                <a:latin typeface="Consolas" panose="020B0609020204030204" pitchFamily="49" charset="0"/>
              </a:rPr>
              <a:t>            </a:t>
            </a:r>
            <a:r>
              <a:rPr lang="en-US" sz="1600" b="1" dirty="0" err="1">
                <a:gradFill>
                  <a:gsLst>
                    <a:gs pos="2917">
                      <a:schemeClr val="tx1"/>
                    </a:gs>
                    <a:gs pos="30000">
                      <a:schemeClr val="tx1"/>
                    </a:gs>
                  </a:gsLst>
                  <a:lin ang="5400000" scaled="0"/>
                </a:gradFill>
                <a:latin typeface="Consolas" panose="020B0609020204030204" pitchFamily="49" charset="0"/>
              </a:rPr>
              <a:t>retval</a:t>
            </a:r>
            <a:r>
              <a:rPr lang="en-US" sz="1600" b="1" dirty="0">
                <a:gradFill>
                  <a:gsLst>
                    <a:gs pos="2917">
                      <a:schemeClr val="tx1"/>
                    </a:gs>
                    <a:gs pos="30000">
                      <a:schemeClr val="tx1"/>
                    </a:gs>
                  </a:gsLst>
                  <a:lin ang="5400000" scaled="0"/>
                </a:gradFill>
                <a:latin typeface="Consolas" panose="020B0609020204030204" pitchFamily="49" charset="0"/>
              </a:rPr>
              <a:t> = false;</a:t>
            </a:r>
          </a:p>
          <a:p>
            <a:pPr>
              <a:lnSpc>
                <a:spcPct val="90000"/>
              </a:lnSpc>
              <a:spcAft>
                <a:spcPts val="600"/>
              </a:spcAft>
            </a:pPr>
            <a:r>
              <a:rPr lang="en-US" sz="1600" b="1" dirty="0">
                <a:gradFill>
                  <a:gsLst>
                    <a:gs pos="2917">
                      <a:schemeClr val="tx1"/>
                    </a:gs>
                    <a:gs pos="30000">
                      <a:schemeClr val="tx1"/>
                    </a:gs>
                  </a:gsLst>
                  <a:lin ang="5400000" scaled="0"/>
                </a:gradFill>
                <a:latin typeface="Consolas" panose="020B0609020204030204" pitchFamily="49" charset="0"/>
              </a:rPr>
              <a:t>            break;</a:t>
            </a:r>
          </a:p>
          <a:p>
            <a:pPr>
              <a:lnSpc>
                <a:spcPct val="90000"/>
              </a:lnSpc>
              <a:spcAft>
                <a:spcPts val="600"/>
              </a:spcAft>
            </a:pPr>
            <a:r>
              <a:rPr lang="en-US" sz="1600" b="1" dirty="0">
                <a:gradFill>
                  <a:gsLst>
                    <a:gs pos="2917">
                      <a:schemeClr val="tx1"/>
                    </a:gs>
                    <a:gs pos="30000">
                      <a:schemeClr val="tx1"/>
                    </a:gs>
                  </a:gsLst>
                  <a:lin ang="5400000" scaled="0"/>
                </a:gradFill>
                <a:latin typeface="Consolas" panose="020B0609020204030204" pitchFamily="49" charset="0"/>
              </a:rPr>
              <a:t>        case </a:t>
            </a:r>
            <a:r>
              <a:rPr lang="en-US" sz="1600" b="1" dirty="0" err="1">
                <a:gradFill>
                  <a:gsLst>
                    <a:gs pos="2917">
                      <a:schemeClr val="tx1"/>
                    </a:gs>
                    <a:gs pos="30000">
                      <a:schemeClr val="tx1"/>
                    </a:gs>
                  </a:gsLst>
                  <a:lin ang="5400000" scaled="0"/>
                </a:gradFill>
                <a:latin typeface="Consolas" panose="020B0609020204030204" pitchFamily="49" charset="0"/>
              </a:rPr>
              <a:t>CanProfile.Yes</a:t>
            </a:r>
            <a:r>
              <a:rPr lang="en-US" sz="1600" b="1" dirty="0">
                <a:gradFill>
                  <a:gsLst>
                    <a:gs pos="2917">
                      <a:schemeClr val="tx1"/>
                    </a:gs>
                    <a:gs pos="30000">
                      <a:schemeClr val="tx1"/>
                    </a:gs>
                  </a:gsLst>
                  <a:lin ang="5400000" scaled="0"/>
                </a:gradFill>
                <a:latin typeface="Consolas" panose="020B0609020204030204" pitchFamily="49" charset="0"/>
              </a:rPr>
              <a:t>:</a:t>
            </a:r>
          </a:p>
          <a:p>
            <a:pPr>
              <a:lnSpc>
                <a:spcPct val="90000"/>
              </a:lnSpc>
              <a:spcAft>
                <a:spcPts val="600"/>
              </a:spcAft>
            </a:pPr>
            <a:r>
              <a:rPr lang="en-US" sz="1600" b="1" dirty="0">
                <a:gradFill>
                  <a:gsLst>
                    <a:gs pos="2917">
                      <a:schemeClr val="tx1"/>
                    </a:gs>
                    <a:gs pos="30000">
                      <a:schemeClr val="tx1"/>
                    </a:gs>
                  </a:gsLst>
                  <a:lin ang="5400000" scaled="0"/>
                </a:gradFill>
                <a:latin typeface="Consolas" panose="020B0609020204030204" pitchFamily="49" charset="0"/>
              </a:rPr>
              <a:t>            </a:t>
            </a:r>
            <a:r>
              <a:rPr lang="en-US" sz="1600" b="1" dirty="0" err="1">
                <a:gradFill>
                  <a:gsLst>
                    <a:gs pos="2917">
                      <a:schemeClr val="tx1"/>
                    </a:gs>
                    <a:gs pos="30000">
                      <a:schemeClr val="tx1"/>
                    </a:gs>
                  </a:gsLst>
                  <a:lin ang="5400000" scaled="0"/>
                </a:gradFill>
                <a:latin typeface="Consolas" panose="020B0609020204030204" pitchFamily="49" charset="0"/>
              </a:rPr>
              <a:t>retval</a:t>
            </a:r>
            <a:r>
              <a:rPr lang="en-US" sz="1600" b="1" dirty="0">
                <a:gradFill>
                  <a:gsLst>
                    <a:gs pos="2917">
                      <a:schemeClr val="tx1"/>
                    </a:gs>
                    <a:gs pos="30000">
                      <a:schemeClr val="tx1"/>
                    </a:gs>
                  </a:gsLst>
                  <a:lin ang="5400000" scaled="0"/>
                </a:gradFill>
                <a:latin typeface="Consolas" panose="020B0609020204030204" pitchFamily="49" charset="0"/>
              </a:rPr>
              <a:t> = true;</a:t>
            </a:r>
          </a:p>
          <a:p>
            <a:pPr>
              <a:lnSpc>
                <a:spcPct val="90000"/>
              </a:lnSpc>
              <a:spcAft>
                <a:spcPts val="600"/>
              </a:spcAft>
            </a:pPr>
            <a:r>
              <a:rPr lang="en-US" sz="1600" b="1" dirty="0">
                <a:gradFill>
                  <a:gsLst>
                    <a:gs pos="2917">
                      <a:schemeClr val="tx1"/>
                    </a:gs>
                    <a:gs pos="30000">
                      <a:schemeClr val="tx1"/>
                    </a:gs>
                  </a:gsLst>
                  <a:lin ang="5400000" scaled="0"/>
                </a:gradFill>
                <a:latin typeface="Consolas" panose="020B0609020204030204" pitchFamily="49" charset="0"/>
              </a:rPr>
              <a:t>            break;</a:t>
            </a:r>
          </a:p>
          <a:p>
            <a:pPr>
              <a:lnSpc>
                <a:spcPct val="90000"/>
              </a:lnSpc>
              <a:spcAft>
                <a:spcPts val="600"/>
              </a:spcAft>
            </a:pPr>
            <a:r>
              <a:rPr lang="en-US" sz="1600" b="1" dirty="0">
                <a:gradFill>
                  <a:gsLst>
                    <a:gs pos="2917">
                      <a:schemeClr val="tx1"/>
                    </a:gs>
                    <a:gs pos="30000">
                      <a:schemeClr val="tx1"/>
                    </a:gs>
                  </a:gsLst>
                  <a:lin ang="5400000" scaled="0"/>
                </a:gradFill>
                <a:latin typeface="Consolas" panose="020B0609020204030204" pitchFamily="49" charset="0"/>
              </a:rPr>
              <a:t>        default :</a:t>
            </a:r>
          </a:p>
          <a:p>
            <a:pPr>
              <a:lnSpc>
                <a:spcPct val="90000"/>
              </a:lnSpc>
              <a:spcAft>
                <a:spcPts val="600"/>
              </a:spcAft>
            </a:pPr>
            <a:r>
              <a:rPr lang="en-US" sz="1600" b="1" dirty="0">
                <a:gradFill>
                  <a:gsLst>
                    <a:gs pos="2917">
                      <a:schemeClr val="tx1"/>
                    </a:gs>
                    <a:gs pos="30000">
                      <a:schemeClr val="tx1"/>
                    </a:gs>
                  </a:gsLst>
                  <a:lin ang="5400000" scaled="0"/>
                </a:gradFill>
                <a:latin typeface="Consolas" panose="020B0609020204030204" pitchFamily="49" charset="0"/>
              </a:rPr>
              <a:t>            </a:t>
            </a:r>
            <a:r>
              <a:rPr lang="en-US" sz="1600" b="1" dirty="0" err="1">
                <a:gradFill>
                  <a:gsLst>
                    <a:gs pos="2917">
                      <a:schemeClr val="tx1"/>
                    </a:gs>
                    <a:gs pos="30000">
                      <a:schemeClr val="tx1"/>
                    </a:gs>
                  </a:gsLst>
                  <a:lin ang="5400000" scaled="0"/>
                </a:gradFill>
                <a:latin typeface="Consolas" panose="020B0609020204030204" pitchFamily="49" charset="0"/>
              </a:rPr>
              <a:t>retval</a:t>
            </a:r>
            <a:r>
              <a:rPr lang="en-US" sz="1600" b="1" dirty="0">
                <a:gradFill>
                  <a:gsLst>
                    <a:gs pos="2917">
                      <a:schemeClr val="tx1"/>
                    </a:gs>
                    <a:gs pos="30000">
                      <a:schemeClr val="tx1"/>
                    </a:gs>
                  </a:gsLst>
                  <a:lin ang="5400000" scaled="0"/>
                </a:gradFill>
                <a:latin typeface="Consolas" panose="020B0609020204030204" pitchFamily="49" charset="0"/>
              </a:rPr>
              <a:t> = false;</a:t>
            </a:r>
          </a:p>
          <a:p>
            <a:pPr>
              <a:lnSpc>
                <a:spcPct val="90000"/>
              </a:lnSpc>
              <a:spcAft>
                <a:spcPts val="600"/>
              </a:spcAft>
            </a:pPr>
            <a:r>
              <a:rPr lang="en-US" sz="1600" b="1" dirty="0">
                <a:gradFill>
                  <a:gsLst>
                    <a:gs pos="2917">
                      <a:schemeClr val="tx1"/>
                    </a:gs>
                    <a:gs pos="30000">
                      <a:schemeClr val="tx1"/>
                    </a:gs>
                  </a:gsLst>
                  <a:lin ang="5400000" scaled="0"/>
                </a:gradFill>
                <a:latin typeface="Consolas" panose="020B0609020204030204" pitchFamily="49" charset="0"/>
              </a:rPr>
              <a:t>            break;</a:t>
            </a:r>
          </a:p>
          <a:p>
            <a:pPr>
              <a:lnSpc>
                <a:spcPct val="90000"/>
              </a:lnSpc>
              <a:spcAft>
                <a:spcPts val="600"/>
              </a:spcAft>
            </a:pPr>
            <a:r>
              <a:rPr lang="en-US" sz="1600" b="1" dirty="0">
                <a:gradFill>
                  <a:gsLst>
                    <a:gs pos="2917">
                      <a:schemeClr val="tx1"/>
                    </a:gs>
                    <a:gs pos="30000">
                      <a:schemeClr val="tx1"/>
                    </a:gs>
                  </a:gsLst>
                  <a:lin ang="5400000" scaled="0"/>
                </a:gradFill>
                <a:latin typeface="Consolas" panose="020B0609020204030204" pitchFamily="49" charset="0"/>
              </a:rPr>
              <a:t>    }</a:t>
            </a:r>
          </a:p>
          <a:p>
            <a:pPr>
              <a:lnSpc>
                <a:spcPct val="90000"/>
              </a:lnSpc>
              <a:spcAft>
                <a:spcPts val="600"/>
              </a:spcAft>
            </a:pPr>
            <a:r>
              <a:rPr lang="en-US" sz="1600" b="1" dirty="0">
                <a:gradFill>
                  <a:gsLst>
                    <a:gs pos="2917">
                      <a:schemeClr val="tx1"/>
                    </a:gs>
                    <a:gs pos="30000">
                      <a:schemeClr val="tx1"/>
                    </a:gs>
                  </a:gsLst>
                  <a:lin ang="5400000" scaled="0"/>
                </a:gradFill>
                <a:latin typeface="Consolas" panose="020B0609020204030204" pitchFamily="49" charset="0"/>
              </a:rPr>
              <a:t>    return </a:t>
            </a:r>
            <a:r>
              <a:rPr lang="en-US" sz="1600" b="1" dirty="0" err="1">
                <a:gradFill>
                  <a:gsLst>
                    <a:gs pos="2917">
                      <a:schemeClr val="tx1"/>
                    </a:gs>
                    <a:gs pos="30000">
                      <a:schemeClr val="tx1"/>
                    </a:gs>
                  </a:gsLst>
                  <a:lin ang="5400000" scaled="0"/>
                </a:gradFill>
                <a:latin typeface="Consolas" panose="020B0609020204030204" pitchFamily="49" charset="0"/>
              </a:rPr>
              <a:t>retval</a:t>
            </a:r>
            <a:r>
              <a:rPr lang="en-US" sz="1600" b="1" dirty="0">
                <a:gradFill>
                  <a:gsLst>
                    <a:gs pos="2917">
                      <a:schemeClr val="tx1"/>
                    </a:gs>
                    <a:gs pos="30000">
                      <a:schemeClr val="tx1"/>
                    </a:gs>
                  </a:gsLst>
                  <a:lin ang="5400000" scaled="0"/>
                </a:gradFill>
                <a:latin typeface="Consolas" panose="020B0609020204030204" pitchFamily="49" charset="0"/>
              </a:rPr>
              <a:t>;</a:t>
            </a:r>
          </a:p>
          <a:p>
            <a:pPr>
              <a:lnSpc>
                <a:spcPct val="90000"/>
              </a:lnSpc>
              <a:spcAft>
                <a:spcPts val="600"/>
              </a:spcAft>
            </a:pPr>
            <a:r>
              <a:rPr lang="en-US" sz="1600" b="1" dirty="0">
                <a:gradFill>
                  <a:gsLst>
                    <a:gs pos="2917">
                      <a:schemeClr val="tx1"/>
                    </a:gs>
                    <a:gs pos="30000">
                      <a:schemeClr val="tx1"/>
                    </a:gs>
                  </a:gsLst>
                  <a:lin ang="5400000" scaled="0"/>
                </a:gradFill>
                <a:latin typeface="Consolas" panose="020B0609020204030204" pitchFamily="49" charset="0"/>
              </a:rPr>
              <a:t>}</a:t>
            </a:r>
          </a:p>
        </p:txBody>
      </p:sp>
      <p:sp>
        <p:nvSpPr>
          <p:cNvPr id="5" name="Rectangle 4"/>
          <p:cNvSpPr/>
          <p:nvPr/>
        </p:nvSpPr>
        <p:spPr>
          <a:xfrm>
            <a:off x="208990" y="6423310"/>
            <a:ext cx="3857146" cy="369332"/>
          </a:xfrm>
          <a:prstGeom prst="rect">
            <a:avLst/>
          </a:prstGeom>
        </p:spPr>
        <p:txBody>
          <a:bodyPr wrap="none">
            <a:spAutoFit/>
          </a:bodyPr>
          <a:lstStyle/>
          <a:p>
            <a:r>
              <a:rPr lang="en-US" b="1" dirty="0" err="1">
                <a:latin typeface="Consolas" panose="020B0609020204030204" pitchFamily="49" charset="0"/>
              </a:rPr>
              <a:t>RoslynProofsCore</a:t>
            </a:r>
            <a:r>
              <a:rPr lang="en-US" b="1" dirty="0">
                <a:latin typeface="Consolas" panose="020B0609020204030204" pitchFamily="49" charset="0"/>
              </a:rPr>
              <a:t> &gt; </a:t>
            </a:r>
            <a:r>
              <a:rPr lang="en-US" b="1" dirty="0" err="1">
                <a:latin typeface="Consolas" panose="020B0609020204030204" pitchFamily="49" charset="0"/>
              </a:rPr>
              <a:t>DBUtils.cs</a:t>
            </a:r>
            <a:endParaRPr lang="en-US" dirty="0"/>
          </a:p>
        </p:txBody>
      </p:sp>
    </p:spTree>
    <p:extLst>
      <p:ext uri="{BB962C8B-B14F-4D97-AF65-F5344CB8AC3E}">
        <p14:creationId xmlns:p14="http://schemas.microsoft.com/office/powerpoint/2010/main" val="1836485522"/>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7040867" cy="1292662"/>
          </a:xfrm>
        </p:spPr>
        <p:txBody>
          <a:bodyPr/>
          <a:lstStyle/>
          <a:p>
            <a:r>
              <a:rPr lang="en-US" dirty="0"/>
              <a:t>CC0073 – Add braces to each section</a:t>
            </a:r>
          </a:p>
        </p:txBody>
      </p:sp>
      <p:sp>
        <p:nvSpPr>
          <p:cNvPr id="3" name="Title 2"/>
          <p:cNvSpPr>
            <a:spLocks noGrp="1"/>
          </p:cNvSpPr>
          <p:nvPr>
            <p:ph type="title"/>
          </p:nvPr>
        </p:nvSpPr>
        <p:spPr/>
        <p:txBody>
          <a:bodyPr/>
          <a:lstStyle/>
          <a:p>
            <a:endParaRPr lang="en-US" dirty="0"/>
          </a:p>
        </p:txBody>
      </p:sp>
      <p:sp>
        <p:nvSpPr>
          <p:cNvPr id="4" name="TextBox 3"/>
          <p:cNvSpPr txBox="1"/>
          <p:nvPr/>
        </p:nvSpPr>
        <p:spPr>
          <a:xfrm>
            <a:off x="7315505" y="0"/>
            <a:ext cx="7132242" cy="7085016"/>
          </a:xfrm>
          <a:prstGeom prst="rect">
            <a:avLst/>
          </a:prstGeom>
          <a:solidFill>
            <a:schemeClr val="bg1"/>
          </a:solidFill>
          <a:ln w="25400">
            <a:solidFill>
              <a:schemeClr val="tx1"/>
            </a:solidFill>
          </a:ln>
        </p:spPr>
        <p:txBody>
          <a:bodyPr wrap="square" lIns="182880" tIns="146304" rIns="182880" bIns="146304" rtlCol="0">
            <a:spAutoFit/>
          </a:bodyPr>
          <a:lstStyle/>
          <a:p>
            <a:pPr>
              <a:lnSpc>
                <a:spcPct val="90000"/>
              </a:lnSpc>
              <a:spcAft>
                <a:spcPts val="600"/>
              </a:spcAft>
            </a:pPr>
            <a:r>
              <a:rPr lang="en-US" sz="1600" b="1" dirty="0">
                <a:gradFill>
                  <a:gsLst>
                    <a:gs pos="2917">
                      <a:schemeClr val="tx1"/>
                    </a:gs>
                    <a:gs pos="30000">
                      <a:schemeClr val="tx1"/>
                    </a:gs>
                  </a:gsLst>
                  <a:lin ang="5400000" scaled="0"/>
                </a:gradFill>
                <a:latin typeface="Consolas" panose="020B0609020204030204" pitchFamily="49" charset="0"/>
              </a:rPr>
              <a:t>public bool </a:t>
            </a:r>
            <a:r>
              <a:rPr lang="en-US" sz="1600" b="1" dirty="0" err="1">
                <a:gradFill>
                  <a:gsLst>
                    <a:gs pos="2917">
                      <a:schemeClr val="tx1"/>
                    </a:gs>
                    <a:gs pos="30000">
                      <a:schemeClr val="tx1"/>
                    </a:gs>
                  </a:gsLst>
                  <a:lin ang="5400000" scaled="0"/>
                </a:gradFill>
                <a:latin typeface="Consolas" panose="020B0609020204030204" pitchFamily="49" charset="0"/>
              </a:rPr>
              <a:t>CanContact</a:t>
            </a:r>
            <a:r>
              <a:rPr lang="en-US" sz="1600" b="1" dirty="0">
                <a:gradFill>
                  <a:gsLst>
                    <a:gs pos="2917">
                      <a:schemeClr val="tx1"/>
                    </a:gs>
                    <a:gs pos="30000">
                      <a:schemeClr val="tx1"/>
                    </a:gs>
                  </a:gsLst>
                  <a:lin ang="5400000" scaled="0"/>
                </a:gradFill>
                <a:latin typeface="Consolas" panose="020B0609020204030204" pitchFamily="49" charset="0"/>
              </a:rPr>
              <a:t>( </a:t>
            </a:r>
            <a:r>
              <a:rPr lang="en-US" sz="1600" b="1" dirty="0" err="1">
                <a:gradFill>
                  <a:gsLst>
                    <a:gs pos="2917">
                      <a:schemeClr val="tx1"/>
                    </a:gs>
                    <a:gs pos="30000">
                      <a:schemeClr val="tx1"/>
                    </a:gs>
                  </a:gsLst>
                  <a:lin ang="5400000" scaled="0"/>
                </a:gradFill>
                <a:latin typeface="Consolas" panose="020B0609020204030204" pitchFamily="49" charset="0"/>
              </a:rPr>
              <a:t>CanProfile</a:t>
            </a:r>
            <a:r>
              <a:rPr lang="en-US" sz="1600" b="1" dirty="0">
                <a:gradFill>
                  <a:gsLst>
                    <a:gs pos="2917">
                      <a:schemeClr val="tx1"/>
                    </a:gs>
                    <a:gs pos="30000">
                      <a:schemeClr val="tx1"/>
                    </a:gs>
                  </a:gsLst>
                  <a:lin ang="5400000" scaled="0"/>
                </a:gradFill>
                <a:latin typeface="Consolas" panose="020B0609020204030204" pitchFamily="49" charset="0"/>
              </a:rPr>
              <a:t> profile )</a:t>
            </a:r>
          </a:p>
          <a:p>
            <a:pPr>
              <a:lnSpc>
                <a:spcPct val="90000"/>
              </a:lnSpc>
              <a:spcAft>
                <a:spcPts val="600"/>
              </a:spcAft>
            </a:pPr>
            <a:r>
              <a:rPr lang="en-US" sz="1600" b="1" dirty="0">
                <a:gradFill>
                  <a:gsLst>
                    <a:gs pos="2917">
                      <a:schemeClr val="tx1"/>
                    </a:gs>
                    <a:gs pos="30000">
                      <a:schemeClr val="tx1"/>
                    </a:gs>
                  </a:gsLst>
                  <a:lin ang="5400000" scaled="0"/>
                </a:gradFill>
                <a:latin typeface="Consolas" panose="020B0609020204030204" pitchFamily="49" charset="0"/>
              </a:rPr>
              <a:t>{</a:t>
            </a:r>
          </a:p>
          <a:p>
            <a:pPr>
              <a:lnSpc>
                <a:spcPct val="90000"/>
              </a:lnSpc>
              <a:spcAft>
                <a:spcPts val="600"/>
              </a:spcAft>
            </a:pPr>
            <a:r>
              <a:rPr lang="en-US" sz="1600" b="1" dirty="0">
                <a:gradFill>
                  <a:gsLst>
                    <a:gs pos="2917">
                      <a:schemeClr val="tx1"/>
                    </a:gs>
                    <a:gs pos="30000">
                      <a:schemeClr val="tx1"/>
                    </a:gs>
                  </a:gsLst>
                  <a:lin ang="5400000" scaled="0"/>
                </a:gradFill>
                <a:latin typeface="Consolas" panose="020B0609020204030204" pitchFamily="49" charset="0"/>
              </a:rPr>
              <a:t>    bool </a:t>
            </a:r>
            <a:r>
              <a:rPr lang="en-US" sz="1600" b="1" dirty="0" err="1">
                <a:gradFill>
                  <a:gsLst>
                    <a:gs pos="2917">
                      <a:schemeClr val="tx1"/>
                    </a:gs>
                    <a:gs pos="30000">
                      <a:schemeClr val="tx1"/>
                    </a:gs>
                  </a:gsLst>
                  <a:lin ang="5400000" scaled="0"/>
                </a:gradFill>
                <a:latin typeface="Consolas" panose="020B0609020204030204" pitchFamily="49" charset="0"/>
              </a:rPr>
              <a:t>retval</a:t>
            </a:r>
            <a:r>
              <a:rPr lang="en-US" sz="1600" b="1" dirty="0">
                <a:gradFill>
                  <a:gsLst>
                    <a:gs pos="2917">
                      <a:schemeClr val="tx1"/>
                    </a:gs>
                    <a:gs pos="30000">
                      <a:schemeClr val="tx1"/>
                    </a:gs>
                  </a:gsLst>
                  <a:lin ang="5400000" scaled="0"/>
                </a:gradFill>
                <a:latin typeface="Consolas" panose="020B0609020204030204" pitchFamily="49" charset="0"/>
              </a:rPr>
              <a:t> = false;</a:t>
            </a:r>
          </a:p>
          <a:p>
            <a:pPr>
              <a:lnSpc>
                <a:spcPct val="90000"/>
              </a:lnSpc>
              <a:spcAft>
                <a:spcPts val="600"/>
              </a:spcAft>
            </a:pPr>
            <a:r>
              <a:rPr lang="en-US" sz="1600" b="1" dirty="0">
                <a:gradFill>
                  <a:gsLst>
                    <a:gs pos="2917">
                      <a:schemeClr val="tx1"/>
                    </a:gs>
                    <a:gs pos="30000">
                      <a:schemeClr val="tx1"/>
                    </a:gs>
                  </a:gsLst>
                  <a:lin ang="5400000" scaled="0"/>
                </a:gradFill>
                <a:latin typeface="Consolas" panose="020B0609020204030204" pitchFamily="49" charset="0"/>
              </a:rPr>
              <a:t>    switch ( profile )</a:t>
            </a:r>
          </a:p>
          <a:p>
            <a:pPr>
              <a:lnSpc>
                <a:spcPct val="90000"/>
              </a:lnSpc>
              <a:spcAft>
                <a:spcPts val="600"/>
              </a:spcAft>
            </a:pPr>
            <a:r>
              <a:rPr lang="en-US" sz="1600" b="1" dirty="0">
                <a:gradFill>
                  <a:gsLst>
                    <a:gs pos="2917">
                      <a:schemeClr val="tx1"/>
                    </a:gs>
                    <a:gs pos="30000">
                      <a:schemeClr val="tx1"/>
                    </a:gs>
                  </a:gsLst>
                  <a:lin ang="5400000" scaled="0"/>
                </a:gradFill>
                <a:latin typeface="Consolas" panose="020B0609020204030204" pitchFamily="49" charset="0"/>
              </a:rPr>
              <a:t>    {</a:t>
            </a:r>
          </a:p>
          <a:p>
            <a:pPr>
              <a:lnSpc>
                <a:spcPct val="90000"/>
              </a:lnSpc>
              <a:spcAft>
                <a:spcPts val="600"/>
              </a:spcAft>
            </a:pPr>
            <a:r>
              <a:rPr lang="en-US" sz="1600" b="1" dirty="0">
                <a:gradFill>
                  <a:gsLst>
                    <a:gs pos="2917">
                      <a:schemeClr val="tx1"/>
                    </a:gs>
                    <a:gs pos="30000">
                      <a:schemeClr val="tx1"/>
                    </a:gs>
                  </a:gsLst>
                  <a:lin ang="5400000" scaled="0"/>
                </a:gradFill>
                <a:latin typeface="Consolas" panose="020B0609020204030204" pitchFamily="49" charset="0"/>
              </a:rPr>
              <a:t>        case </a:t>
            </a:r>
            <a:r>
              <a:rPr lang="en-US" sz="1600" b="1" dirty="0" err="1">
                <a:gradFill>
                  <a:gsLst>
                    <a:gs pos="2917">
                      <a:schemeClr val="tx1"/>
                    </a:gs>
                    <a:gs pos="30000">
                      <a:schemeClr val="tx1"/>
                    </a:gs>
                  </a:gsLst>
                  <a:lin ang="5400000" scaled="0"/>
                </a:gradFill>
                <a:latin typeface="Consolas" panose="020B0609020204030204" pitchFamily="49" charset="0"/>
              </a:rPr>
              <a:t>CanProfile.DoNotProfile</a:t>
            </a:r>
            <a:r>
              <a:rPr lang="en-US" sz="1600" b="1" dirty="0">
                <a:gradFill>
                  <a:gsLst>
                    <a:gs pos="2917">
                      <a:schemeClr val="tx1"/>
                    </a:gs>
                    <a:gs pos="30000">
                      <a:schemeClr val="tx1"/>
                    </a:gs>
                  </a:gsLst>
                  <a:lin ang="5400000" scaled="0"/>
                </a:gradFill>
                <a:latin typeface="Consolas" panose="020B0609020204030204" pitchFamily="49" charset="0"/>
              </a:rPr>
              <a:t>:</a:t>
            </a:r>
          </a:p>
          <a:p>
            <a:pPr>
              <a:lnSpc>
                <a:spcPct val="90000"/>
              </a:lnSpc>
              <a:spcAft>
                <a:spcPts val="600"/>
              </a:spcAft>
            </a:pPr>
            <a:r>
              <a:rPr lang="en-US" sz="1600" b="1" dirty="0">
                <a:gradFill>
                  <a:gsLst>
                    <a:gs pos="2917">
                      <a:schemeClr val="tx1"/>
                    </a:gs>
                    <a:gs pos="30000">
                      <a:schemeClr val="tx1"/>
                    </a:gs>
                  </a:gsLst>
                  <a:lin ang="5400000" scaled="0"/>
                </a:gradFill>
                <a:latin typeface="Consolas" panose="020B0609020204030204" pitchFamily="49" charset="0"/>
              </a:rPr>
              <a:t>            </a:t>
            </a:r>
            <a:r>
              <a:rPr lang="en-US" sz="1600" b="1" dirty="0" err="1">
                <a:gradFill>
                  <a:gsLst>
                    <a:gs pos="2917">
                      <a:schemeClr val="tx1"/>
                    </a:gs>
                    <a:gs pos="30000">
                      <a:schemeClr val="tx1"/>
                    </a:gs>
                  </a:gsLst>
                  <a:lin ang="5400000" scaled="0"/>
                </a:gradFill>
                <a:latin typeface="Consolas" panose="020B0609020204030204" pitchFamily="49" charset="0"/>
              </a:rPr>
              <a:t>retval</a:t>
            </a:r>
            <a:r>
              <a:rPr lang="en-US" sz="1600" b="1" dirty="0">
                <a:gradFill>
                  <a:gsLst>
                    <a:gs pos="2917">
                      <a:schemeClr val="tx1"/>
                    </a:gs>
                    <a:gs pos="30000">
                      <a:schemeClr val="tx1"/>
                    </a:gs>
                  </a:gsLst>
                  <a:lin ang="5400000" scaled="0"/>
                </a:gradFill>
                <a:latin typeface="Consolas" panose="020B0609020204030204" pitchFamily="49" charset="0"/>
              </a:rPr>
              <a:t> = false;</a:t>
            </a:r>
          </a:p>
          <a:p>
            <a:pPr>
              <a:lnSpc>
                <a:spcPct val="90000"/>
              </a:lnSpc>
              <a:spcAft>
                <a:spcPts val="600"/>
              </a:spcAft>
            </a:pPr>
            <a:r>
              <a:rPr lang="en-US" sz="1600" b="1" dirty="0">
                <a:gradFill>
                  <a:gsLst>
                    <a:gs pos="2917">
                      <a:schemeClr val="tx1"/>
                    </a:gs>
                    <a:gs pos="30000">
                      <a:schemeClr val="tx1"/>
                    </a:gs>
                  </a:gsLst>
                  <a:lin ang="5400000" scaled="0"/>
                </a:gradFill>
                <a:latin typeface="Consolas" panose="020B0609020204030204" pitchFamily="49" charset="0"/>
              </a:rPr>
              <a:t>            break;</a:t>
            </a:r>
          </a:p>
          <a:p>
            <a:pPr>
              <a:lnSpc>
                <a:spcPct val="90000"/>
              </a:lnSpc>
              <a:spcAft>
                <a:spcPts val="600"/>
              </a:spcAft>
            </a:pPr>
            <a:r>
              <a:rPr lang="en-US" sz="1600" b="1" dirty="0">
                <a:gradFill>
                  <a:gsLst>
                    <a:gs pos="2917">
                      <a:schemeClr val="tx1"/>
                    </a:gs>
                    <a:gs pos="30000">
                      <a:schemeClr val="tx1"/>
                    </a:gs>
                  </a:gsLst>
                  <a:lin ang="5400000" scaled="0"/>
                </a:gradFill>
                <a:latin typeface="Consolas" panose="020B0609020204030204" pitchFamily="49" charset="0"/>
              </a:rPr>
              <a:t>        case </a:t>
            </a:r>
            <a:r>
              <a:rPr lang="en-US" sz="1600" b="1" dirty="0" err="1">
                <a:gradFill>
                  <a:gsLst>
                    <a:gs pos="2917">
                      <a:schemeClr val="tx1"/>
                    </a:gs>
                    <a:gs pos="30000">
                      <a:schemeClr val="tx1"/>
                    </a:gs>
                  </a:gsLst>
                  <a:lin ang="5400000" scaled="0"/>
                </a:gradFill>
                <a:latin typeface="Consolas" panose="020B0609020204030204" pitchFamily="49" charset="0"/>
              </a:rPr>
              <a:t>CanProfile.Caution</a:t>
            </a:r>
            <a:r>
              <a:rPr lang="en-US" sz="1600" b="1" dirty="0">
                <a:gradFill>
                  <a:gsLst>
                    <a:gs pos="2917">
                      <a:schemeClr val="tx1"/>
                    </a:gs>
                    <a:gs pos="30000">
                      <a:schemeClr val="tx1"/>
                    </a:gs>
                  </a:gsLst>
                  <a:lin ang="5400000" scaled="0"/>
                </a:gradFill>
                <a:latin typeface="Consolas" panose="020B0609020204030204" pitchFamily="49" charset="0"/>
              </a:rPr>
              <a:t>:</a:t>
            </a:r>
          </a:p>
          <a:p>
            <a:pPr>
              <a:lnSpc>
                <a:spcPct val="90000"/>
              </a:lnSpc>
              <a:spcAft>
                <a:spcPts val="600"/>
              </a:spcAft>
            </a:pPr>
            <a:r>
              <a:rPr lang="en-US" sz="1600" b="1" dirty="0">
                <a:gradFill>
                  <a:gsLst>
                    <a:gs pos="2917">
                      <a:schemeClr val="tx1"/>
                    </a:gs>
                    <a:gs pos="30000">
                      <a:schemeClr val="tx1"/>
                    </a:gs>
                  </a:gsLst>
                  <a:lin ang="5400000" scaled="0"/>
                </a:gradFill>
                <a:latin typeface="Consolas" panose="020B0609020204030204" pitchFamily="49" charset="0"/>
              </a:rPr>
              <a:t>            </a:t>
            </a:r>
            <a:r>
              <a:rPr lang="en-US" sz="1600" b="1" dirty="0" err="1">
                <a:gradFill>
                  <a:gsLst>
                    <a:gs pos="2917">
                      <a:schemeClr val="tx1"/>
                    </a:gs>
                    <a:gs pos="30000">
                      <a:schemeClr val="tx1"/>
                    </a:gs>
                  </a:gsLst>
                  <a:lin ang="5400000" scaled="0"/>
                </a:gradFill>
                <a:latin typeface="Consolas" panose="020B0609020204030204" pitchFamily="49" charset="0"/>
              </a:rPr>
              <a:t>retval</a:t>
            </a:r>
            <a:r>
              <a:rPr lang="en-US" sz="1600" b="1" dirty="0">
                <a:gradFill>
                  <a:gsLst>
                    <a:gs pos="2917">
                      <a:schemeClr val="tx1"/>
                    </a:gs>
                    <a:gs pos="30000">
                      <a:schemeClr val="tx1"/>
                    </a:gs>
                  </a:gsLst>
                  <a:lin ang="5400000" scaled="0"/>
                </a:gradFill>
                <a:latin typeface="Consolas" panose="020B0609020204030204" pitchFamily="49" charset="0"/>
              </a:rPr>
              <a:t> = true;</a:t>
            </a:r>
          </a:p>
          <a:p>
            <a:pPr>
              <a:lnSpc>
                <a:spcPct val="90000"/>
              </a:lnSpc>
              <a:spcAft>
                <a:spcPts val="600"/>
              </a:spcAft>
            </a:pPr>
            <a:r>
              <a:rPr lang="en-US" sz="1600" b="1" dirty="0">
                <a:gradFill>
                  <a:gsLst>
                    <a:gs pos="2917">
                      <a:schemeClr val="tx1"/>
                    </a:gs>
                    <a:gs pos="30000">
                      <a:schemeClr val="tx1"/>
                    </a:gs>
                  </a:gsLst>
                  <a:lin ang="5400000" scaled="0"/>
                </a:gradFill>
                <a:latin typeface="Consolas" panose="020B0609020204030204" pitchFamily="49" charset="0"/>
              </a:rPr>
              <a:t>            break;</a:t>
            </a:r>
          </a:p>
          <a:p>
            <a:pPr>
              <a:lnSpc>
                <a:spcPct val="90000"/>
              </a:lnSpc>
              <a:spcAft>
                <a:spcPts val="600"/>
              </a:spcAft>
            </a:pPr>
            <a:r>
              <a:rPr lang="en-US" sz="1600" b="1" dirty="0">
                <a:gradFill>
                  <a:gsLst>
                    <a:gs pos="2917">
                      <a:schemeClr val="tx1"/>
                    </a:gs>
                    <a:gs pos="30000">
                      <a:schemeClr val="tx1"/>
                    </a:gs>
                  </a:gsLst>
                  <a:lin ang="5400000" scaled="0"/>
                </a:gradFill>
                <a:latin typeface="Consolas" panose="020B0609020204030204" pitchFamily="49" charset="0"/>
              </a:rPr>
              <a:t>        case </a:t>
            </a:r>
            <a:r>
              <a:rPr lang="en-US" sz="1600" b="1" dirty="0" err="1">
                <a:gradFill>
                  <a:gsLst>
                    <a:gs pos="2917">
                      <a:schemeClr val="tx1"/>
                    </a:gs>
                    <a:gs pos="30000">
                      <a:schemeClr val="tx1"/>
                    </a:gs>
                  </a:gsLst>
                  <a:lin ang="5400000" scaled="0"/>
                </a:gradFill>
                <a:latin typeface="Consolas" panose="020B0609020204030204" pitchFamily="49" charset="0"/>
              </a:rPr>
              <a:t>CanProfile.None</a:t>
            </a:r>
            <a:r>
              <a:rPr lang="en-US" sz="1600" b="1" dirty="0">
                <a:gradFill>
                  <a:gsLst>
                    <a:gs pos="2917">
                      <a:schemeClr val="tx1"/>
                    </a:gs>
                    <a:gs pos="30000">
                      <a:schemeClr val="tx1"/>
                    </a:gs>
                  </a:gsLst>
                  <a:lin ang="5400000" scaled="0"/>
                </a:gradFill>
                <a:latin typeface="Consolas" panose="020B0609020204030204" pitchFamily="49" charset="0"/>
              </a:rPr>
              <a:t>:</a:t>
            </a:r>
          </a:p>
          <a:p>
            <a:pPr>
              <a:lnSpc>
                <a:spcPct val="90000"/>
              </a:lnSpc>
              <a:spcAft>
                <a:spcPts val="600"/>
              </a:spcAft>
            </a:pPr>
            <a:r>
              <a:rPr lang="en-US" sz="1600" b="1" dirty="0">
                <a:gradFill>
                  <a:gsLst>
                    <a:gs pos="2917">
                      <a:schemeClr val="tx1"/>
                    </a:gs>
                    <a:gs pos="30000">
                      <a:schemeClr val="tx1"/>
                    </a:gs>
                  </a:gsLst>
                  <a:lin ang="5400000" scaled="0"/>
                </a:gradFill>
                <a:latin typeface="Consolas" panose="020B0609020204030204" pitchFamily="49" charset="0"/>
              </a:rPr>
              <a:t>            </a:t>
            </a:r>
            <a:r>
              <a:rPr lang="en-US" sz="1600" b="1" dirty="0" err="1">
                <a:gradFill>
                  <a:gsLst>
                    <a:gs pos="2917">
                      <a:schemeClr val="tx1"/>
                    </a:gs>
                    <a:gs pos="30000">
                      <a:schemeClr val="tx1"/>
                    </a:gs>
                  </a:gsLst>
                  <a:lin ang="5400000" scaled="0"/>
                </a:gradFill>
                <a:latin typeface="Consolas" panose="020B0609020204030204" pitchFamily="49" charset="0"/>
              </a:rPr>
              <a:t>retval</a:t>
            </a:r>
            <a:r>
              <a:rPr lang="en-US" sz="1600" b="1" dirty="0">
                <a:gradFill>
                  <a:gsLst>
                    <a:gs pos="2917">
                      <a:schemeClr val="tx1"/>
                    </a:gs>
                    <a:gs pos="30000">
                      <a:schemeClr val="tx1"/>
                    </a:gs>
                  </a:gsLst>
                  <a:lin ang="5400000" scaled="0"/>
                </a:gradFill>
                <a:latin typeface="Consolas" panose="020B0609020204030204" pitchFamily="49" charset="0"/>
              </a:rPr>
              <a:t> = false;</a:t>
            </a:r>
          </a:p>
          <a:p>
            <a:pPr>
              <a:lnSpc>
                <a:spcPct val="90000"/>
              </a:lnSpc>
              <a:spcAft>
                <a:spcPts val="600"/>
              </a:spcAft>
            </a:pPr>
            <a:r>
              <a:rPr lang="en-US" sz="1600" b="1" dirty="0">
                <a:gradFill>
                  <a:gsLst>
                    <a:gs pos="2917">
                      <a:schemeClr val="tx1"/>
                    </a:gs>
                    <a:gs pos="30000">
                      <a:schemeClr val="tx1"/>
                    </a:gs>
                  </a:gsLst>
                  <a:lin ang="5400000" scaled="0"/>
                </a:gradFill>
                <a:latin typeface="Consolas" panose="020B0609020204030204" pitchFamily="49" charset="0"/>
              </a:rPr>
              <a:t>            break;</a:t>
            </a:r>
          </a:p>
          <a:p>
            <a:pPr>
              <a:lnSpc>
                <a:spcPct val="90000"/>
              </a:lnSpc>
              <a:spcAft>
                <a:spcPts val="600"/>
              </a:spcAft>
            </a:pPr>
            <a:r>
              <a:rPr lang="en-US" sz="1600" b="1" dirty="0">
                <a:gradFill>
                  <a:gsLst>
                    <a:gs pos="2917">
                      <a:schemeClr val="tx1"/>
                    </a:gs>
                    <a:gs pos="30000">
                      <a:schemeClr val="tx1"/>
                    </a:gs>
                  </a:gsLst>
                  <a:lin ang="5400000" scaled="0"/>
                </a:gradFill>
                <a:latin typeface="Consolas" panose="020B0609020204030204" pitchFamily="49" charset="0"/>
              </a:rPr>
              <a:t>        case </a:t>
            </a:r>
            <a:r>
              <a:rPr lang="en-US" sz="1600" b="1" dirty="0" err="1">
                <a:gradFill>
                  <a:gsLst>
                    <a:gs pos="2917">
                      <a:schemeClr val="tx1"/>
                    </a:gs>
                    <a:gs pos="30000">
                      <a:schemeClr val="tx1"/>
                    </a:gs>
                  </a:gsLst>
                  <a:lin ang="5400000" scaled="0"/>
                </a:gradFill>
                <a:latin typeface="Consolas" panose="020B0609020204030204" pitchFamily="49" charset="0"/>
              </a:rPr>
              <a:t>CanProfile.Yes</a:t>
            </a:r>
            <a:r>
              <a:rPr lang="en-US" sz="1600" b="1" dirty="0">
                <a:gradFill>
                  <a:gsLst>
                    <a:gs pos="2917">
                      <a:schemeClr val="tx1"/>
                    </a:gs>
                    <a:gs pos="30000">
                      <a:schemeClr val="tx1"/>
                    </a:gs>
                  </a:gsLst>
                  <a:lin ang="5400000" scaled="0"/>
                </a:gradFill>
                <a:latin typeface="Consolas" panose="020B0609020204030204" pitchFamily="49" charset="0"/>
              </a:rPr>
              <a:t>:</a:t>
            </a:r>
          </a:p>
          <a:p>
            <a:pPr>
              <a:lnSpc>
                <a:spcPct val="90000"/>
              </a:lnSpc>
              <a:spcAft>
                <a:spcPts val="600"/>
              </a:spcAft>
            </a:pPr>
            <a:r>
              <a:rPr lang="en-US" sz="1600" b="1" dirty="0">
                <a:gradFill>
                  <a:gsLst>
                    <a:gs pos="2917">
                      <a:schemeClr val="tx1"/>
                    </a:gs>
                    <a:gs pos="30000">
                      <a:schemeClr val="tx1"/>
                    </a:gs>
                  </a:gsLst>
                  <a:lin ang="5400000" scaled="0"/>
                </a:gradFill>
                <a:latin typeface="Consolas" panose="020B0609020204030204" pitchFamily="49" charset="0"/>
              </a:rPr>
              <a:t>            </a:t>
            </a:r>
            <a:r>
              <a:rPr lang="en-US" sz="1600" b="1" dirty="0" err="1">
                <a:gradFill>
                  <a:gsLst>
                    <a:gs pos="2917">
                      <a:schemeClr val="tx1"/>
                    </a:gs>
                    <a:gs pos="30000">
                      <a:schemeClr val="tx1"/>
                    </a:gs>
                  </a:gsLst>
                  <a:lin ang="5400000" scaled="0"/>
                </a:gradFill>
                <a:latin typeface="Consolas" panose="020B0609020204030204" pitchFamily="49" charset="0"/>
              </a:rPr>
              <a:t>retval</a:t>
            </a:r>
            <a:r>
              <a:rPr lang="en-US" sz="1600" b="1" dirty="0">
                <a:gradFill>
                  <a:gsLst>
                    <a:gs pos="2917">
                      <a:schemeClr val="tx1"/>
                    </a:gs>
                    <a:gs pos="30000">
                      <a:schemeClr val="tx1"/>
                    </a:gs>
                  </a:gsLst>
                  <a:lin ang="5400000" scaled="0"/>
                </a:gradFill>
                <a:latin typeface="Consolas" panose="020B0609020204030204" pitchFamily="49" charset="0"/>
              </a:rPr>
              <a:t> = true;</a:t>
            </a:r>
          </a:p>
          <a:p>
            <a:pPr>
              <a:lnSpc>
                <a:spcPct val="90000"/>
              </a:lnSpc>
              <a:spcAft>
                <a:spcPts val="600"/>
              </a:spcAft>
            </a:pPr>
            <a:r>
              <a:rPr lang="en-US" sz="1600" b="1" dirty="0">
                <a:gradFill>
                  <a:gsLst>
                    <a:gs pos="2917">
                      <a:schemeClr val="tx1"/>
                    </a:gs>
                    <a:gs pos="30000">
                      <a:schemeClr val="tx1"/>
                    </a:gs>
                  </a:gsLst>
                  <a:lin ang="5400000" scaled="0"/>
                </a:gradFill>
                <a:latin typeface="Consolas" panose="020B0609020204030204" pitchFamily="49" charset="0"/>
              </a:rPr>
              <a:t>            break;</a:t>
            </a:r>
          </a:p>
          <a:p>
            <a:pPr>
              <a:lnSpc>
                <a:spcPct val="90000"/>
              </a:lnSpc>
              <a:spcAft>
                <a:spcPts val="600"/>
              </a:spcAft>
            </a:pPr>
            <a:r>
              <a:rPr lang="en-US" sz="1600" b="1" dirty="0">
                <a:gradFill>
                  <a:gsLst>
                    <a:gs pos="2917">
                      <a:schemeClr val="tx1"/>
                    </a:gs>
                    <a:gs pos="30000">
                      <a:schemeClr val="tx1"/>
                    </a:gs>
                  </a:gsLst>
                  <a:lin ang="5400000" scaled="0"/>
                </a:gradFill>
                <a:latin typeface="Consolas" panose="020B0609020204030204" pitchFamily="49" charset="0"/>
              </a:rPr>
              <a:t>        default :</a:t>
            </a:r>
          </a:p>
          <a:p>
            <a:pPr>
              <a:lnSpc>
                <a:spcPct val="90000"/>
              </a:lnSpc>
              <a:spcAft>
                <a:spcPts val="600"/>
              </a:spcAft>
            </a:pPr>
            <a:r>
              <a:rPr lang="en-US" sz="1600" b="1" dirty="0">
                <a:gradFill>
                  <a:gsLst>
                    <a:gs pos="2917">
                      <a:schemeClr val="tx1"/>
                    </a:gs>
                    <a:gs pos="30000">
                      <a:schemeClr val="tx1"/>
                    </a:gs>
                  </a:gsLst>
                  <a:lin ang="5400000" scaled="0"/>
                </a:gradFill>
                <a:latin typeface="Consolas" panose="020B0609020204030204" pitchFamily="49" charset="0"/>
              </a:rPr>
              <a:t>            </a:t>
            </a:r>
            <a:r>
              <a:rPr lang="en-US" sz="1600" b="1" dirty="0" err="1">
                <a:gradFill>
                  <a:gsLst>
                    <a:gs pos="2917">
                      <a:schemeClr val="tx1"/>
                    </a:gs>
                    <a:gs pos="30000">
                      <a:schemeClr val="tx1"/>
                    </a:gs>
                  </a:gsLst>
                  <a:lin ang="5400000" scaled="0"/>
                </a:gradFill>
                <a:latin typeface="Consolas" panose="020B0609020204030204" pitchFamily="49" charset="0"/>
              </a:rPr>
              <a:t>retval</a:t>
            </a:r>
            <a:r>
              <a:rPr lang="en-US" sz="1600" b="1" dirty="0">
                <a:gradFill>
                  <a:gsLst>
                    <a:gs pos="2917">
                      <a:schemeClr val="tx1"/>
                    </a:gs>
                    <a:gs pos="30000">
                      <a:schemeClr val="tx1"/>
                    </a:gs>
                  </a:gsLst>
                  <a:lin ang="5400000" scaled="0"/>
                </a:gradFill>
                <a:latin typeface="Consolas" panose="020B0609020204030204" pitchFamily="49" charset="0"/>
              </a:rPr>
              <a:t> = false;</a:t>
            </a:r>
          </a:p>
          <a:p>
            <a:pPr>
              <a:lnSpc>
                <a:spcPct val="90000"/>
              </a:lnSpc>
              <a:spcAft>
                <a:spcPts val="600"/>
              </a:spcAft>
            </a:pPr>
            <a:r>
              <a:rPr lang="en-US" sz="1600" b="1" dirty="0">
                <a:gradFill>
                  <a:gsLst>
                    <a:gs pos="2917">
                      <a:schemeClr val="tx1"/>
                    </a:gs>
                    <a:gs pos="30000">
                      <a:schemeClr val="tx1"/>
                    </a:gs>
                  </a:gsLst>
                  <a:lin ang="5400000" scaled="0"/>
                </a:gradFill>
                <a:latin typeface="Consolas" panose="020B0609020204030204" pitchFamily="49" charset="0"/>
              </a:rPr>
              <a:t>            break;</a:t>
            </a:r>
          </a:p>
          <a:p>
            <a:pPr>
              <a:lnSpc>
                <a:spcPct val="90000"/>
              </a:lnSpc>
              <a:spcAft>
                <a:spcPts val="600"/>
              </a:spcAft>
            </a:pPr>
            <a:r>
              <a:rPr lang="en-US" sz="1600" b="1" dirty="0">
                <a:gradFill>
                  <a:gsLst>
                    <a:gs pos="2917">
                      <a:schemeClr val="tx1"/>
                    </a:gs>
                    <a:gs pos="30000">
                      <a:schemeClr val="tx1"/>
                    </a:gs>
                  </a:gsLst>
                  <a:lin ang="5400000" scaled="0"/>
                </a:gradFill>
                <a:latin typeface="Consolas" panose="020B0609020204030204" pitchFamily="49" charset="0"/>
              </a:rPr>
              <a:t>    }</a:t>
            </a:r>
          </a:p>
          <a:p>
            <a:pPr>
              <a:lnSpc>
                <a:spcPct val="90000"/>
              </a:lnSpc>
              <a:spcAft>
                <a:spcPts val="600"/>
              </a:spcAft>
            </a:pPr>
            <a:r>
              <a:rPr lang="en-US" sz="1600" b="1" dirty="0">
                <a:gradFill>
                  <a:gsLst>
                    <a:gs pos="2917">
                      <a:schemeClr val="tx1"/>
                    </a:gs>
                    <a:gs pos="30000">
                      <a:schemeClr val="tx1"/>
                    </a:gs>
                  </a:gsLst>
                  <a:lin ang="5400000" scaled="0"/>
                </a:gradFill>
                <a:latin typeface="Consolas" panose="020B0609020204030204" pitchFamily="49" charset="0"/>
              </a:rPr>
              <a:t>    return </a:t>
            </a:r>
            <a:r>
              <a:rPr lang="en-US" sz="1600" b="1" dirty="0" err="1">
                <a:gradFill>
                  <a:gsLst>
                    <a:gs pos="2917">
                      <a:schemeClr val="tx1"/>
                    </a:gs>
                    <a:gs pos="30000">
                      <a:schemeClr val="tx1"/>
                    </a:gs>
                  </a:gsLst>
                  <a:lin ang="5400000" scaled="0"/>
                </a:gradFill>
                <a:latin typeface="Consolas" panose="020B0609020204030204" pitchFamily="49" charset="0"/>
              </a:rPr>
              <a:t>retval</a:t>
            </a:r>
            <a:r>
              <a:rPr lang="en-US" sz="1600" b="1" dirty="0">
                <a:gradFill>
                  <a:gsLst>
                    <a:gs pos="2917">
                      <a:schemeClr val="tx1"/>
                    </a:gs>
                    <a:gs pos="30000">
                      <a:schemeClr val="tx1"/>
                    </a:gs>
                  </a:gsLst>
                  <a:lin ang="5400000" scaled="0"/>
                </a:gradFill>
                <a:latin typeface="Consolas" panose="020B0609020204030204" pitchFamily="49" charset="0"/>
              </a:rPr>
              <a:t>;</a:t>
            </a:r>
          </a:p>
          <a:p>
            <a:pPr>
              <a:lnSpc>
                <a:spcPct val="90000"/>
              </a:lnSpc>
              <a:spcAft>
                <a:spcPts val="600"/>
              </a:spcAft>
            </a:pPr>
            <a:r>
              <a:rPr lang="en-US" sz="1600" b="1" dirty="0">
                <a:gradFill>
                  <a:gsLst>
                    <a:gs pos="2917">
                      <a:schemeClr val="tx1"/>
                    </a:gs>
                    <a:gs pos="30000">
                      <a:schemeClr val="tx1"/>
                    </a:gs>
                  </a:gsLst>
                  <a:lin ang="5400000" scaled="0"/>
                </a:gradFill>
                <a:latin typeface="Consolas" panose="020B0609020204030204" pitchFamily="49" charset="0"/>
              </a:rPr>
              <a:t>}</a:t>
            </a:r>
          </a:p>
        </p:txBody>
      </p:sp>
      <p:sp>
        <p:nvSpPr>
          <p:cNvPr id="5" name="Rectangle 4"/>
          <p:cNvSpPr/>
          <p:nvPr/>
        </p:nvSpPr>
        <p:spPr>
          <a:xfrm>
            <a:off x="208990" y="6423310"/>
            <a:ext cx="3857146" cy="369332"/>
          </a:xfrm>
          <a:prstGeom prst="rect">
            <a:avLst/>
          </a:prstGeom>
        </p:spPr>
        <p:txBody>
          <a:bodyPr wrap="none">
            <a:spAutoFit/>
          </a:bodyPr>
          <a:lstStyle/>
          <a:p>
            <a:r>
              <a:rPr lang="en-US" b="1" dirty="0" err="1">
                <a:latin typeface="Consolas" panose="020B0609020204030204" pitchFamily="49" charset="0"/>
              </a:rPr>
              <a:t>RoslynProofsCore</a:t>
            </a:r>
            <a:r>
              <a:rPr lang="en-US" b="1" dirty="0">
                <a:latin typeface="Consolas" panose="020B0609020204030204" pitchFamily="49" charset="0"/>
              </a:rPr>
              <a:t> &gt; </a:t>
            </a:r>
            <a:r>
              <a:rPr lang="en-US" b="1" dirty="0" err="1">
                <a:latin typeface="Consolas" panose="020B0609020204030204" pitchFamily="49" charset="0"/>
              </a:rPr>
              <a:t>DBUtils.cs</a:t>
            </a:r>
            <a:endParaRPr lang="en-US" dirty="0"/>
          </a:p>
        </p:txBody>
      </p:sp>
    </p:spTree>
    <p:extLst>
      <p:ext uri="{BB962C8B-B14F-4D97-AF65-F5344CB8AC3E}">
        <p14:creationId xmlns:p14="http://schemas.microsoft.com/office/powerpoint/2010/main" val="1290278269"/>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Spot the problem</a:t>
            </a:r>
          </a:p>
        </p:txBody>
      </p:sp>
      <p:sp>
        <p:nvSpPr>
          <p:cNvPr id="4" name="TextBox 3"/>
          <p:cNvSpPr txBox="1"/>
          <p:nvPr/>
        </p:nvSpPr>
        <p:spPr>
          <a:xfrm>
            <a:off x="1189093" y="1209295"/>
            <a:ext cx="6309290" cy="2142125"/>
          </a:xfrm>
          <a:prstGeom prst="rect">
            <a:avLst/>
          </a:prstGeom>
          <a:solidFill>
            <a:schemeClr val="bg1">
              <a:lumMod val="95000"/>
            </a:schemeClr>
          </a:solidFill>
          <a:ln w="25400">
            <a:solidFill>
              <a:schemeClr val="tx1"/>
            </a:solidFill>
          </a:ln>
        </p:spPr>
        <p:txBody>
          <a:bodyPr wrap="square" lIns="182880" tIns="146304" rIns="182880" bIns="146304" rtlCol="0">
            <a:spAutoFit/>
          </a:bodyPr>
          <a:lstStyle/>
          <a:p>
            <a:r>
              <a:rPr lang="en-US" sz="2000" b="1" dirty="0">
                <a:latin typeface="Consolas" panose="020B0609020204030204" pitchFamily="49" charset="0"/>
              </a:rPr>
              <a:t>public </a:t>
            </a:r>
            <a:r>
              <a:rPr lang="en-US" sz="2000" b="1" dirty="0" err="1">
                <a:latin typeface="Consolas" panose="020B0609020204030204" pitchFamily="49" charset="0"/>
              </a:rPr>
              <a:t>enum</a:t>
            </a:r>
            <a:r>
              <a:rPr lang="en-US" sz="2000" b="1" dirty="0">
                <a:latin typeface="Consolas" panose="020B0609020204030204" pitchFamily="49" charset="0"/>
              </a:rPr>
              <a:t> </a:t>
            </a:r>
            <a:r>
              <a:rPr lang="en-US" sz="2000" b="1" dirty="0" err="1">
                <a:latin typeface="Consolas" panose="020B0609020204030204" pitchFamily="49" charset="0"/>
              </a:rPr>
              <a:t>CanProfile</a:t>
            </a:r>
            <a:endParaRPr lang="en-US" sz="2000" b="1" dirty="0">
              <a:latin typeface="Consolas" panose="020B0609020204030204" pitchFamily="49" charset="0"/>
            </a:endParaRPr>
          </a:p>
          <a:p>
            <a:r>
              <a:rPr lang="en-US" sz="2000" b="1" dirty="0">
                <a:latin typeface="Consolas" panose="020B0609020204030204" pitchFamily="49" charset="0"/>
              </a:rPr>
              <a:t>{</a:t>
            </a:r>
          </a:p>
          <a:p>
            <a:r>
              <a:rPr lang="en-US" sz="2000" b="1" dirty="0">
                <a:latin typeface="Consolas" panose="020B0609020204030204" pitchFamily="49" charset="0"/>
              </a:rPr>
              <a:t>    Yes=11,</a:t>
            </a:r>
          </a:p>
          <a:p>
            <a:r>
              <a:rPr lang="en-US" sz="2000" b="1" dirty="0">
                <a:latin typeface="Consolas" panose="020B0609020204030204" pitchFamily="49" charset="0"/>
              </a:rPr>
              <a:t>    Caution=27,</a:t>
            </a:r>
          </a:p>
          <a:p>
            <a:r>
              <a:rPr lang="en-US" sz="2000" b="1" dirty="0">
                <a:latin typeface="Consolas" panose="020B0609020204030204" pitchFamily="49" charset="0"/>
              </a:rPr>
              <a:t>    </a:t>
            </a:r>
            <a:r>
              <a:rPr lang="en-US" sz="2000" b="1" dirty="0" err="1">
                <a:latin typeface="Consolas" panose="020B0609020204030204" pitchFamily="49" charset="0"/>
              </a:rPr>
              <a:t>DoNotProfile</a:t>
            </a:r>
            <a:r>
              <a:rPr lang="en-US" sz="2000" b="1" dirty="0">
                <a:latin typeface="Consolas" panose="020B0609020204030204" pitchFamily="49" charset="0"/>
              </a:rPr>
              <a:t>=301</a:t>
            </a:r>
          </a:p>
          <a:p>
            <a:r>
              <a:rPr lang="en-US" sz="2000" b="1" dirty="0">
                <a:latin typeface="Consolas" panose="020B0609020204030204" pitchFamily="49" charset="0"/>
              </a:rPr>
              <a:t>}</a:t>
            </a:r>
          </a:p>
        </p:txBody>
      </p:sp>
      <p:sp>
        <p:nvSpPr>
          <p:cNvPr id="5" name="Rectangle 4"/>
          <p:cNvSpPr/>
          <p:nvPr/>
        </p:nvSpPr>
        <p:spPr>
          <a:xfrm>
            <a:off x="8832879" y="6521518"/>
            <a:ext cx="4616970" cy="369332"/>
          </a:xfrm>
          <a:prstGeom prst="rect">
            <a:avLst/>
          </a:prstGeom>
        </p:spPr>
        <p:txBody>
          <a:bodyPr wrap="none">
            <a:spAutoFit/>
          </a:bodyPr>
          <a:lstStyle/>
          <a:p>
            <a:r>
              <a:rPr lang="en-US" b="1" dirty="0" err="1">
                <a:latin typeface="Consolas" panose="020B0609020204030204" pitchFamily="49" charset="0"/>
              </a:rPr>
              <a:t>RoslynProofsCore</a:t>
            </a:r>
            <a:r>
              <a:rPr lang="en-US" b="1" dirty="0">
                <a:latin typeface="Consolas" panose="020B0609020204030204" pitchFamily="49" charset="0"/>
              </a:rPr>
              <a:t> &gt; </a:t>
            </a:r>
            <a:r>
              <a:rPr lang="en-US" b="1" dirty="0" err="1">
                <a:latin typeface="Consolas" panose="020B0609020204030204" pitchFamily="49" charset="0"/>
              </a:rPr>
              <a:t>AnimalFactory.cs</a:t>
            </a:r>
            <a:endParaRPr lang="en-US" dirty="0"/>
          </a:p>
        </p:txBody>
      </p:sp>
    </p:spTree>
    <p:extLst>
      <p:ext uri="{BB962C8B-B14F-4D97-AF65-F5344CB8AC3E}">
        <p14:creationId xmlns:p14="http://schemas.microsoft.com/office/powerpoint/2010/main" val="4038540009"/>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CA1008 – </a:t>
            </a:r>
            <a:r>
              <a:rPr lang="en-US" dirty="0" err="1"/>
              <a:t>Enums</a:t>
            </a:r>
            <a:r>
              <a:rPr lang="en-US" dirty="0"/>
              <a:t> should have a zero value</a:t>
            </a:r>
          </a:p>
        </p:txBody>
      </p:sp>
      <p:sp>
        <p:nvSpPr>
          <p:cNvPr id="3" name="Text Placeholder 2"/>
          <p:cNvSpPr>
            <a:spLocks noGrp="1"/>
          </p:cNvSpPr>
          <p:nvPr>
            <p:ph type="body" sz="quarter" idx="10"/>
          </p:nvPr>
        </p:nvSpPr>
        <p:spPr>
          <a:xfrm>
            <a:off x="297700" y="4137335"/>
            <a:ext cx="11887200" cy="1415772"/>
          </a:xfrm>
        </p:spPr>
        <p:txBody>
          <a:bodyPr/>
          <a:lstStyle/>
          <a:p>
            <a:r>
              <a:rPr lang="en-US" dirty="0" err="1"/>
              <a:t>Enums</a:t>
            </a:r>
            <a:r>
              <a:rPr lang="en-US" dirty="0"/>
              <a:t> default to zero</a:t>
            </a:r>
          </a:p>
          <a:p>
            <a:r>
              <a:rPr lang="en-US" dirty="0"/>
              <a:t>Have default zero of “None” at the very least</a:t>
            </a:r>
          </a:p>
        </p:txBody>
      </p:sp>
      <p:sp>
        <p:nvSpPr>
          <p:cNvPr id="4" name="TextBox 3"/>
          <p:cNvSpPr txBox="1"/>
          <p:nvPr/>
        </p:nvSpPr>
        <p:spPr>
          <a:xfrm>
            <a:off x="1189093" y="1209295"/>
            <a:ext cx="6309290" cy="2449901"/>
          </a:xfrm>
          <a:prstGeom prst="rect">
            <a:avLst/>
          </a:prstGeom>
          <a:solidFill>
            <a:schemeClr val="bg1">
              <a:lumMod val="95000"/>
            </a:schemeClr>
          </a:solidFill>
          <a:ln w="25400">
            <a:solidFill>
              <a:schemeClr val="tx1"/>
            </a:solidFill>
          </a:ln>
        </p:spPr>
        <p:txBody>
          <a:bodyPr wrap="square" lIns="182880" tIns="146304" rIns="182880" bIns="146304" rtlCol="0">
            <a:spAutoFit/>
          </a:bodyPr>
          <a:lstStyle/>
          <a:p>
            <a:r>
              <a:rPr lang="en-US" sz="2000" b="1" dirty="0">
                <a:latin typeface="Consolas" panose="020B0609020204030204" pitchFamily="49" charset="0"/>
              </a:rPr>
              <a:t>public </a:t>
            </a:r>
            <a:r>
              <a:rPr lang="en-US" sz="2000" b="1" dirty="0" err="1">
                <a:latin typeface="Consolas" panose="020B0609020204030204" pitchFamily="49" charset="0"/>
              </a:rPr>
              <a:t>enum</a:t>
            </a:r>
            <a:r>
              <a:rPr lang="en-US" sz="2000" b="1" dirty="0">
                <a:latin typeface="Consolas" panose="020B0609020204030204" pitchFamily="49" charset="0"/>
              </a:rPr>
              <a:t> </a:t>
            </a:r>
            <a:r>
              <a:rPr lang="en-US" sz="2000" b="1" dirty="0" err="1">
                <a:latin typeface="Consolas" panose="020B0609020204030204" pitchFamily="49" charset="0"/>
              </a:rPr>
              <a:t>CanProfile</a:t>
            </a:r>
            <a:endParaRPr lang="en-US" sz="2000" b="1" dirty="0">
              <a:latin typeface="Consolas" panose="020B0609020204030204" pitchFamily="49" charset="0"/>
            </a:endParaRPr>
          </a:p>
          <a:p>
            <a:r>
              <a:rPr lang="en-US" sz="2000" b="1" dirty="0">
                <a:latin typeface="Consolas" panose="020B0609020204030204" pitchFamily="49" charset="0"/>
              </a:rPr>
              <a:t>{</a:t>
            </a:r>
          </a:p>
          <a:p>
            <a:r>
              <a:rPr lang="en-US" sz="2000" b="1" dirty="0">
                <a:highlight>
                  <a:srgbClr val="FFFF00"/>
                </a:highlight>
                <a:latin typeface="Consolas" panose="020B0609020204030204" pitchFamily="49" charset="0"/>
              </a:rPr>
              <a:t>    None=0,</a:t>
            </a:r>
          </a:p>
          <a:p>
            <a:r>
              <a:rPr lang="en-US" sz="2000" b="1" dirty="0">
                <a:latin typeface="Consolas" panose="020B0609020204030204" pitchFamily="49" charset="0"/>
              </a:rPr>
              <a:t>    Yes=11,</a:t>
            </a:r>
          </a:p>
          <a:p>
            <a:r>
              <a:rPr lang="en-US" sz="2000" b="1" dirty="0">
                <a:latin typeface="Consolas" panose="020B0609020204030204" pitchFamily="49" charset="0"/>
              </a:rPr>
              <a:t>    Caution=27,</a:t>
            </a:r>
          </a:p>
          <a:p>
            <a:r>
              <a:rPr lang="en-US" sz="2000" b="1" dirty="0">
                <a:latin typeface="Consolas" panose="020B0609020204030204" pitchFamily="49" charset="0"/>
              </a:rPr>
              <a:t>    </a:t>
            </a:r>
            <a:r>
              <a:rPr lang="en-US" sz="2000" b="1" dirty="0" err="1">
                <a:latin typeface="Consolas" panose="020B0609020204030204" pitchFamily="49" charset="0"/>
              </a:rPr>
              <a:t>DoNotProfile</a:t>
            </a:r>
            <a:r>
              <a:rPr lang="en-US" sz="2000" b="1" dirty="0">
                <a:latin typeface="Consolas" panose="020B0609020204030204" pitchFamily="49" charset="0"/>
              </a:rPr>
              <a:t>=301</a:t>
            </a:r>
          </a:p>
          <a:p>
            <a:r>
              <a:rPr lang="en-US" sz="2000" b="1" dirty="0">
                <a:latin typeface="Consolas" panose="020B0609020204030204" pitchFamily="49" charset="0"/>
              </a:rPr>
              <a:t>}</a:t>
            </a:r>
          </a:p>
        </p:txBody>
      </p:sp>
      <p:sp>
        <p:nvSpPr>
          <p:cNvPr id="6" name="Rectangle 5"/>
          <p:cNvSpPr/>
          <p:nvPr/>
        </p:nvSpPr>
        <p:spPr>
          <a:xfrm>
            <a:off x="8504212" y="6331871"/>
            <a:ext cx="4616970" cy="369332"/>
          </a:xfrm>
          <a:prstGeom prst="rect">
            <a:avLst/>
          </a:prstGeom>
        </p:spPr>
        <p:txBody>
          <a:bodyPr wrap="none">
            <a:spAutoFit/>
          </a:bodyPr>
          <a:lstStyle/>
          <a:p>
            <a:r>
              <a:rPr lang="en-US" b="1" dirty="0" err="1">
                <a:latin typeface="Consolas" panose="020B0609020204030204" pitchFamily="49" charset="0"/>
              </a:rPr>
              <a:t>RoslynProofsCore</a:t>
            </a:r>
            <a:r>
              <a:rPr lang="en-US" b="1" dirty="0">
                <a:latin typeface="Consolas" panose="020B0609020204030204" pitchFamily="49" charset="0"/>
              </a:rPr>
              <a:t> &gt; </a:t>
            </a:r>
            <a:r>
              <a:rPr lang="en-US" b="1" dirty="0" err="1">
                <a:latin typeface="Consolas" panose="020B0609020204030204" pitchFamily="49" charset="0"/>
              </a:rPr>
              <a:t>AnimalFactory.cs</a:t>
            </a:r>
            <a:endParaRPr lang="en-US" dirty="0"/>
          </a:p>
        </p:txBody>
      </p:sp>
    </p:spTree>
    <p:extLst>
      <p:ext uri="{BB962C8B-B14F-4D97-AF65-F5344CB8AC3E}">
        <p14:creationId xmlns:p14="http://schemas.microsoft.com/office/powerpoint/2010/main" val="433521244"/>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Spot the problem</a:t>
            </a:r>
          </a:p>
        </p:txBody>
      </p:sp>
      <p:sp>
        <p:nvSpPr>
          <p:cNvPr id="4" name="TextBox 3"/>
          <p:cNvSpPr txBox="1"/>
          <p:nvPr/>
        </p:nvSpPr>
        <p:spPr>
          <a:xfrm>
            <a:off x="823722" y="1209295"/>
            <a:ext cx="11612753" cy="5496889"/>
          </a:xfrm>
          <a:prstGeom prst="rect">
            <a:avLst/>
          </a:prstGeom>
          <a:solidFill>
            <a:schemeClr val="bg1">
              <a:lumMod val="95000"/>
            </a:schemeClr>
          </a:solidFill>
          <a:ln w="25400">
            <a:solidFill>
              <a:schemeClr val="tx1"/>
            </a:solidFill>
          </a:ln>
        </p:spPr>
        <p:txBody>
          <a:bodyPr wrap="square" lIns="182880" tIns="146304" rIns="182880" bIns="146304" rtlCol="0">
            <a:spAutoFit/>
          </a:bodyPr>
          <a:lstStyle/>
          <a:p>
            <a:r>
              <a:rPr lang="en-US" sz="2000" b="1" dirty="0">
                <a:latin typeface="Consolas" panose="020B0609020204030204" pitchFamily="49" charset="0"/>
              </a:rPr>
              <a:t>public </a:t>
            </a:r>
            <a:r>
              <a:rPr lang="en-US" sz="2000" b="1" dirty="0" err="1">
                <a:latin typeface="Consolas" panose="020B0609020204030204" pitchFamily="49" charset="0"/>
              </a:rPr>
              <a:t>enum</a:t>
            </a:r>
            <a:r>
              <a:rPr lang="en-US" sz="2000" b="1" dirty="0">
                <a:latin typeface="Consolas" panose="020B0609020204030204" pitchFamily="49" charset="0"/>
              </a:rPr>
              <a:t> </a:t>
            </a:r>
            <a:r>
              <a:rPr lang="en-US" sz="2000" b="1" dirty="0" err="1">
                <a:latin typeface="Consolas" panose="020B0609020204030204" pitchFamily="49" charset="0"/>
              </a:rPr>
              <a:t>CanProfile</a:t>
            </a:r>
            <a:endParaRPr lang="en-US" sz="2000" b="1" dirty="0">
              <a:latin typeface="Consolas" panose="020B0609020204030204" pitchFamily="49" charset="0"/>
            </a:endParaRPr>
          </a:p>
          <a:p>
            <a:r>
              <a:rPr lang="en-US" sz="2000" b="1" dirty="0">
                <a:latin typeface="Consolas" panose="020B0609020204030204" pitchFamily="49" charset="0"/>
              </a:rPr>
              <a:t>{</a:t>
            </a:r>
          </a:p>
          <a:p>
            <a:r>
              <a:rPr lang="en-US" sz="2000" b="1" dirty="0">
                <a:latin typeface="Consolas" panose="020B0609020204030204" pitchFamily="49" charset="0"/>
              </a:rPr>
              <a:t>    None=0,</a:t>
            </a:r>
          </a:p>
          <a:p>
            <a:r>
              <a:rPr lang="en-US" sz="2000" b="1" dirty="0">
                <a:latin typeface="Consolas" panose="020B0609020204030204" pitchFamily="49" charset="0"/>
              </a:rPr>
              <a:t>    Yes=1,</a:t>
            </a:r>
          </a:p>
          <a:p>
            <a:r>
              <a:rPr lang="en-US" sz="2000" b="1" dirty="0">
                <a:latin typeface="Consolas" panose="020B0609020204030204" pitchFamily="49" charset="0"/>
              </a:rPr>
              <a:t>    Caution=2,</a:t>
            </a:r>
          </a:p>
          <a:p>
            <a:r>
              <a:rPr lang="en-US" sz="2000" b="1" dirty="0">
                <a:latin typeface="Consolas" panose="020B0609020204030204" pitchFamily="49" charset="0"/>
              </a:rPr>
              <a:t>    </a:t>
            </a:r>
            <a:r>
              <a:rPr lang="en-US" sz="2000" b="1" dirty="0" err="1">
                <a:latin typeface="Consolas" panose="020B0609020204030204" pitchFamily="49" charset="0"/>
              </a:rPr>
              <a:t>DoNotProfile</a:t>
            </a:r>
            <a:r>
              <a:rPr lang="en-US" sz="2000" b="1" dirty="0">
                <a:latin typeface="Consolas" panose="020B0609020204030204" pitchFamily="49" charset="0"/>
              </a:rPr>
              <a:t>=3</a:t>
            </a:r>
          </a:p>
          <a:p>
            <a:r>
              <a:rPr lang="en-US" sz="2000" b="1" dirty="0">
                <a:latin typeface="Consolas" panose="020B0609020204030204" pitchFamily="49" charset="0"/>
              </a:rPr>
              <a:t>}</a:t>
            </a:r>
          </a:p>
          <a:p>
            <a:r>
              <a:rPr lang="en-US" sz="2000" b="1" dirty="0">
                <a:latin typeface="Consolas" panose="020B0609020204030204" pitchFamily="49" charset="0"/>
              </a:rPr>
              <a:t>/.../</a:t>
            </a:r>
          </a:p>
          <a:p>
            <a:r>
              <a:rPr lang="en-US" sz="2000" b="1" dirty="0">
                <a:latin typeface="Consolas" panose="020B0609020204030204" pitchFamily="49" charset="0"/>
              </a:rPr>
              <a:t>public bool </a:t>
            </a:r>
            <a:r>
              <a:rPr lang="en-US" sz="2000" b="1" dirty="0" err="1">
                <a:latin typeface="Consolas" panose="020B0609020204030204" pitchFamily="49" charset="0"/>
              </a:rPr>
              <a:t>CheckProfile</a:t>
            </a:r>
            <a:r>
              <a:rPr lang="en-US" sz="2000" b="1" dirty="0">
                <a:latin typeface="Consolas" panose="020B0609020204030204" pitchFamily="49" charset="0"/>
              </a:rPr>
              <a:t>(</a:t>
            </a:r>
            <a:r>
              <a:rPr lang="en-US" sz="2000" b="1" dirty="0" err="1">
                <a:latin typeface="Consolas" panose="020B0609020204030204" pitchFamily="49" charset="0"/>
              </a:rPr>
              <a:t>ItemWithProfile</a:t>
            </a:r>
            <a:r>
              <a:rPr lang="en-US" sz="2000" b="1" dirty="0">
                <a:latin typeface="Consolas" panose="020B0609020204030204" pitchFamily="49" charset="0"/>
              </a:rPr>
              <a:t> </a:t>
            </a:r>
            <a:r>
              <a:rPr lang="en-US" sz="2000" b="1" dirty="0" err="1">
                <a:latin typeface="Consolas" panose="020B0609020204030204" pitchFamily="49" charset="0"/>
              </a:rPr>
              <a:t>obj</a:t>
            </a:r>
            <a:r>
              <a:rPr lang="en-US" sz="2000" b="1" dirty="0">
                <a:latin typeface="Consolas" panose="020B0609020204030204" pitchFamily="49" charset="0"/>
              </a:rPr>
              <a:t> )</a:t>
            </a:r>
          </a:p>
          <a:p>
            <a:r>
              <a:rPr lang="en-US" sz="2000" b="1" dirty="0">
                <a:latin typeface="Consolas" panose="020B0609020204030204" pitchFamily="49" charset="0"/>
              </a:rPr>
              <a:t>{</a:t>
            </a:r>
          </a:p>
          <a:p>
            <a:r>
              <a:rPr lang="en-US" sz="2000" b="1" dirty="0">
                <a:latin typeface="Consolas" panose="020B0609020204030204" pitchFamily="49" charset="0"/>
              </a:rPr>
              <a:t>    bool </a:t>
            </a:r>
            <a:r>
              <a:rPr lang="en-US" sz="2000" b="1" dirty="0" err="1">
                <a:latin typeface="Consolas" panose="020B0609020204030204" pitchFamily="49" charset="0"/>
              </a:rPr>
              <a:t>retval</a:t>
            </a:r>
            <a:r>
              <a:rPr lang="en-US" sz="2000" b="1" dirty="0">
                <a:latin typeface="Consolas" panose="020B0609020204030204" pitchFamily="49" charset="0"/>
              </a:rPr>
              <a:t> = false; </a:t>
            </a:r>
          </a:p>
          <a:p>
            <a:r>
              <a:rPr lang="en-US" sz="2000" b="1" dirty="0">
                <a:latin typeface="Consolas" panose="020B0609020204030204" pitchFamily="49" charset="0"/>
              </a:rPr>
              <a:t>    </a:t>
            </a:r>
            <a:r>
              <a:rPr lang="en-US" sz="2000" b="1" dirty="0" err="1">
                <a:latin typeface="Consolas" panose="020B0609020204030204" pitchFamily="49" charset="0"/>
              </a:rPr>
              <a:t>CanProfile</a:t>
            </a:r>
            <a:r>
              <a:rPr lang="en-US" sz="2000" b="1" dirty="0">
                <a:latin typeface="Consolas" panose="020B0609020204030204" pitchFamily="49" charset="0"/>
              </a:rPr>
              <a:t> </a:t>
            </a:r>
            <a:r>
              <a:rPr lang="en-US" sz="2000" b="1" dirty="0" err="1">
                <a:latin typeface="Consolas" panose="020B0609020204030204" pitchFamily="49" charset="0"/>
              </a:rPr>
              <a:t>tempProfileID</a:t>
            </a:r>
            <a:r>
              <a:rPr lang="en-US" sz="2000" b="1" dirty="0">
                <a:latin typeface="Consolas" panose="020B0609020204030204" pitchFamily="49" charset="0"/>
              </a:rPr>
              <a:t>;</a:t>
            </a:r>
          </a:p>
          <a:p>
            <a:r>
              <a:rPr lang="en-US" sz="2000" b="1" dirty="0">
                <a:latin typeface="Consolas" panose="020B0609020204030204" pitchFamily="49" charset="0"/>
              </a:rPr>
              <a:t>    </a:t>
            </a:r>
            <a:r>
              <a:rPr lang="en-US" sz="2000" b="1" dirty="0" err="1">
                <a:latin typeface="Consolas" panose="020B0609020204030204" pitchFamily="49" charset="0"/>
              </a:rPr>
              <a:t>Enum.TryParse</a:t>
            </a:r>
            <a:r>
              <a:rPr lang="en-US" sz="2000" b="1" dirty="0">
                <a:latin typeface="Consolas" panose="020B0609020204030204" pitchFamily="49" charset="0"/>
              </a:rPr>
              <a:t>&lt;</a:t>
            </a:r>
            <a:r>
              <a:rPr lang="en-US" sz="2000" b="1" dirty="0" err="1">
                <a:latin typeface="Consolas" panose="020B0609020204030204" pitchFamily="49" charset="0"/>
              </a:rPr>
              <a:t>CanProfile</a:t>
            </a:r>
            <a:r>
              <a:rPr lang="en-US" sz="2000" b="1" dirty="0">
                <a:latin typeface="Consolas" panose="020B0609020204030204" pitchFamily="49" charset="0"/>
              </a:rPr>
              <a:t>&gt;(</a:t>
            </a:r>
            <a:r>
              <a:rPr lang="en-US" sz="2000" b="1" dirty="0" err="1">
                <a:latin typeface="Consolas" panose="020B0609020204030204" pitchFamily="49" charset="0"/>
              </a:rPr>
              <a:t>obj.Profilable.ToString</a:t>
            </a:r>
            <a:r>
              <a:rPr lang="en-US" sz="2000" b="1" dirty="0">
                <a:latin typeface="Consolas" panose="020B0609020204030204" pitchFamily="49" charset="0"/>
              </a:rPr>
              <a:t>(), out </a:t>
            </a:r>
            <a:r>
              <a:rPr lang="en-US" sz="2000" b="1" dirty="0" err="1">
                <a:latin typeface="Consolas" panose="020B0609020204030204" pitchFamily="49" charset="0"/>
              </a:rPr>
              <a:t>tempProfileID</a:t>
            </a:r>
            <a:r>
              <a:rPr lang="en-US" sz="2000" b="1" dirty="0">
                <a:latin typeface="Consolas" panose="020B0609020204030204" pitchFamily="49" charset="0"/>
              </a:rPr>
              <a:t>);</a:t>
            </a:r>
          </a:p>
          <a:p>
            <a:r>
              <a:rPr lang="en-US" sz="2000" b="1" dirty="0">
                <a:latin typeface="Consolas" panose="020B0609020204030204" pitchFamily="49" charset="0"/>
              </a:rPr>
              <a:t>    if (</a:t>
            </a:r>
            <a:r>
              <a:rPr lang="en-US" sz="2000" b="1" dirty="0" err="1">
                <a:latin typeface="Consolas" panose="020B0609020204030204" pitchFamily="49" charset="0"/>
              </a:rPr>
              <a:t>tempProfileID</a:t>
            </a:r>
            <a:r>
              <a:rPr lang="en-US" sz="2000" b="1" dirty="0">
                <a:latin typeface="Consolas" panose="020B0609020204030204" pitchFamily="49" charset="0"/>
              </a:rPr>
              <a:t> != null)</a:t>
            </a:r>
          </a:p>
          <a:p>
            <a:r>
              <a:rPr lang="en-US" sz="2000" b="1" dirty="0">
                <a:latin typeface="Consolas" panose="020B0609020204030204" pitchFamily="49" charset="0"/>
              </a:rPr>
              <a:t>    { … }</a:t>
            </a:r>
          </a:p>
          <a:p>
            <a:r>
              <a:rPr lang="en-US" sz="2000" b="1" dirty="0">
                <a:latin typeface="Consolas" panose="020B0609020204030204" pitchFamily="49" charset="0"/>
              </a:rPr>
              <a:t>    return </a:t>
            </a:r>
            <a:r>
              <a:rPr lang="en-US" sz="2000" b="1" dirty="0" err="1">
                <a:latin typeface="Consolas" panose="020B0609020204030204" pitchFamily="49" charset="0"/>
              </a:rPr>
              <a:t>retval</a:t>
            </a:r>
            <a:r>
              <a:rPr lang="en-US" sz="2000" b="1" dirty="0">
                <a:latin typeface="Consolas" panose="020B0609020204030204" pitchFamily="49" charset="0"/>
              </a:rPr>
              <a:t>;</a:t>
            </a:r>
          </a:p>
          <a:p>
            <a:r>
              <a:rPr lang="en-US" sz="2000" b="1" dirty="0">
                <a:latin typeface="Consolas" panose="020B0609020204030204" pitchFamily="49" charset="0"/>
              </a:rPr>
              <a:t>}</a:t>
            </a:r>
          </a:p>
        </p:txBody>
      </p:sp>
      <p:sp>
        <p:nvSpPr>
          <p:cNvPr id="5" name="Rectangle 4"/>
          <p:cNvSpPr/>
          <p:nvPr/>
        </p:nvSpPr>
        <p:spPr>
          <a:xfrm>
            <a:off x="7373628" y="6057554"/>
            <a:ext cx="4870244" cy="369332"/>
          </a:xfrm>
          <a:prstGeom prst="rect">
            <a:avLst/>
          </a:prstGeom>
        </p:spPr>
        <p:txBody>
          <a:bodyPr wrap="none">
            <a:spAutoFit/>
          </a:bodyPr>
          <a:lstStyle/>
          <a:p>
            <a:r>
              <a:rPr lang="en-US" b="1" dirty="0" err="1">
                <a:latin typeface="Consolas" panose="020B0609020204030204" pitchFamily="49" charset="0"/>
              </a:rPr>
              <a:t>RoslynProofsCore</a:t>
            </a:r>
            <a:r>
              <a:rPr lang="en-US" b="1" dirty="0">
                <a:latin typeface="Consolas" panose="020B0609020204030204" pitchFamily="49" charset="0"/>
              </a:rPr>
              <a:t> &gt; </a:t>
            </a:r>
            <a:r>
              <a:rPr lang="en-US" b="1" dirty="0" err="1">
                <a:latin typeface="Consolas" panose="020B0609020204030204" pitchFamily="49" charset="0"/>
              </a:rPr>
              <a:t>ProfileHelpers.cs</a:t>
            </a:r>
            <a:endParaRPr lang="en-US" dirty="0"/>
          </a:p>
        </p:txBody>
      </p:sp>
    </p:spTree>
    <p:extLst>
      <p:ext uri="{BB962C8B-B14F-4D97-AF65-F5344CB8AC3E}">
        <p14:creationId xmlns:p14="http://schemas.microsoft.com/office/powerpoint/2010/main" val="1918246400"/>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HINT: Code is never executed [CS0472] </a:t>
            </a:r>
          </a:p>
        </p:txBody>
      </p:sp>
      <p:sp>
        <p:nvSpPr>
          <p:cNvPr id="4" name="TextBox 3"/>
          <p:cNvSpPr txBox="1"/>
          <p:nvPr/>
        </p:nvSpPr>
        <p:spPr>
          <a:xfrm>
            <a:off x="1189092" y="1209295"/>
            <a:ext cx="11612753" cy="3065455"/>
          </a:xfrm>
          <a:prstGeom prst="rect">
            <a:avLst/>
          </a:prstGeom>
          <a:solidFill>
            <a:schemeClr val="bg1">
              <a:lumMod val="95000"/>
            </a:schemeClr>
          </a:solidFill>
          <a:ln w="25400">
            <a:solidFill>
              <a:schemeClr val="tx1"/>
            </a:solidFill>
          </a:ln>
        </p:spPr>
        <p:txBody>
          <a:bodyPr wrap="square" lIns="182880" tIns="146304" rIns="182880" bIns="146304" rtlCol="0">
            <a:spAutoFit/>
          </a:bodyPr>
          <a:lstStyle/>
          <a:p>
            <a:r>
              <a:rPr lang="en-US" sz="2000" b="1" dirty="0">
                <a:latin typeface="Consolas" panose="020B0609020204030204" pitchFamily="49" charset="0"/>
              </a:rPr>
              <a:t>public bool </a:t>
            </a:r>
            <a:r>
              <a:rPr lang="en-US" sz="2000" b="1" dirty="0" err="1">
                <a:latin typeface="Consolas" panose="020B0609020204030204" pitchFamily="49" charset="0"/>
              </a:rPr>
              <a:t>CheckProfile</a:t>
            </a:r>
            <a:r>
              <a:rPr lang="en-US" sz="2000" b="1" dirty="0">
                <a:latin typeface="Consolas" panose="020B0609020204030204" pitchFamily="49" charset="0"/>
              </a:rPr>
              <a:t>(</a:t>
            </a:r>
            <a:r>
              <a:rPr lang="en-US" sz="2000" b="1" dirty="0" err="1">
                <a:latin typeface="Consolas" panose="020B0609020204030204" pitchFamily="49" charset="0"/>
              </a:rPr>
              <a:t>ItemWithProfile</a:t>
            </a:r>
            <a:r>
              <a:rPr lang="en-US" sz="2000" b="1" dirty="0">
                <a:latin typeface="Consolas" panose="020B0609020204030204" pitchFamily="49" charset="0"/>
              </a:rPr>
              <a:t> </a:t>
            </a:r>
            <a:r>
              <a:rPr lang="en-US" sz="2000" b="1" dirty="0" err="1">
                <a:latin typeface="Consolas" panose="020B0609020204030204" pitchFamily="49" charset="0"/>
              </a:rPr>
              <a:t>obj</a:t>
            </a:r>
            <a:r>
              <a:rPr lang="en-US" sz="2000" b="1" dirty="0">
                <a:latin typeface="Consolas" panose="020B0609020204030204" pitchFamily="49" charset="0"/>
              </a:rPr>
              <a:t> )</a:t>
            </a:r>
          </a:p>
          <a:p>
            <a:r>
              <a:rPr lang="en-US" sz="2000" b="1" dirty="0">
                <a:latin typeface="Consolas" panose="020B0609020204030204" pitchFamily="49" charset="0"/>
              </a:rPr>
              <a:t>{</a:t>
            </a:r>
          </a:p>
          <a:p>
            <a:r>
              <a:rPr lang="en-US" sz="2000" b="1" dirty="0">
                <a:latin typeface="Consolas" panose="020B0609020204030204" pitchFamily="49" charset="0"/>
              </a:rPr>
              <a:t>    bool </a:t>
            </a:r>
            <a:r>
              <a:rPr lang="en-US" sz="2000" b="1" dirty="0" err="1">
                <a:latin typeface="Consolas" panose="020B0609020204030204" pitchFamily="49" charset="0"/>
              </a:rPr>
              <a:t>retval</a:t>
            </a:r>
            <a:r>
              <a:rPr lang="en-US" sz="2000" b="1" dirty="0">
                <a:latin typeface="Consolas" panose="020B0609020204030204" pitchFamily="49" charset="0"/>
              </a:rPr>
              <a:t> = false; </a:t>
            </a:r>
          </a:p>
          <a:p>
            <a:r>
              <a:rPr lang="en-US" sz="2000" b="1" dirty="0">
                <a:latin typeface="Consolas" panose="020B0609020204030204" pitchFamily="49" charset="0"/>
              </a:rPr>
              <a:t>    </a:t>
            </a:r>
            <a:r>
              <a:rPr lang="en-US" sz="2000" b="1" dirty="0" err="1">
                <a:latin typeface="Consolas" panose="020B0609020204030204" pitchFamily="49" charset="0"/>
              </a:rPr>
              <a:t>CanProfile</a:t>
            </a:r>
            <a:r>
              <a:rPr lang="en-US" sz="2000" b="1" dirty="0">
                <a:latin typeface="Consolas" panose="020B0609020204030204" pitchFamily="49" charset="0"/>
              </a:rPr>
              <a:t> </a:t>
            </a:r>
            <a:r>
              <a:rPr lang="en-US" sz="2000" b="1" dirty="0" err="1">
                <a:latin typeface="Consolas" panose="020B0609020204030204" pitchFamily="49" charset="0"/>
              </a:rPr>
              <a:t>tempProfileID</a:t>
            </a:r>
            <a:r>
              <a:rPr lang="en-US" sz="2000" b="1" dirty="0">
                <a:latin typeface="Consolas" panose="020B0609020204030204" pitchFamily="49" charset="0"/>
              </a:rPr>
              <a:t>;</a:t>
            </a:r>
          </a:p>
          <a:p>
            <a:r>
              <a:rPr lang="en-US" sz="2000" b="1" dirty="0">
                <a:latin typeface="Consolas" panose="020B0609020204030204" pitchFamily="49" charset="0"/>
              </a:rPr>
              <a:t>    </a:t>
            </a:r>
            <a:r>
              <a:rPr lang="en-US" sz="2000" b="1" dirty="0" err="1">
                <a:latin typeface="Consolas" panose="020B0609020204030204" pitchFamily="49" charset="0"/>
              </a:rPr>
              <a:t>Enum.TryParse</a:t>
            </a:r>
            <a:r>
              <a:rPr lang="en-US" sz="2000" b="1" dirty="0">
                <a:latin typeface="Consolas" panose="020B0609020204030204" pitchFamily="49" charset="0"/>
              </a:rPr>
              <a:t>&lt;</a:t>
            </a:r>
            <a:r>
              <a:rPr lang="en-US" sz="2000" b="1" dirty="0" err="1">
                <a:latin typeface="Consolas" panose="020B0609020204030204" pitchFamily="49" charset="0"/>
              </a:rPr>
              <a:t>CanProfile</a:t>
            </a:r>
            <a:r>
              <a:rPr lang="en-US" sz="2000" b="1" dirty="0">
                <a:latin typeface="Consolas" panose="020B0609020204030204" pitchFamily="49" charset="0"/>
              </a:rPr>
              <a:t>&gt;(</a:t>
            </a:r>
            <a:r>
              <a:rPr lang="en-US" sz="2000" b="1" dirty="0" err="1">
                <a:latin typeface="Consolas" panose="020B0609020204030204" pitchFamily="49" charset="0"/>
              </a:rPr>
              <a:t>obj.Profilable.ToString</a:t>
            </a:r>
            <a:r>
              <a:rPr lang="en-US" sz="2000" b="1" dirty="0">
                <a:latin typeface="Consolas" panose="020B0609020204030204" pitchFamily="49" charset="0"/>
              </a:rPr>
              <a:t>(), out </a:t>
            </a:r>
            <a:r>
              <a:rPr lang="en-US" sz="2000" b="1" dirty="0" err="1">
                <a:latin typeface="Consolas" panose="020B0609020204030204" pitchFamily="49" charset="0"/>
              </a:rPr>
              <a:t>tempProfileID</a:t>
            </a:r>
            <a:r>
              <a:rPr lang="en-US" sz="2000" b="1" dirty="0">
                <a:latin typeface="Consolas" panose="020B0609020204030204" pitchFamily="49" charset="0"/>
              </a:rPr>
              <a:t>);</a:t>
            </a:r>
          </a:p>
          <a:p>
            <a:r>
              <a:rPr lang="en-US" sz="2000" b="1" dirty="0">
                <a:latin typeface="Consolas" panose="020B0609020204030204" pitchFamily="49" charset="0"/>
              </a:rPr>
              <a:t>    if (</a:t>
            </a:r>
            <a:r>
              <a:rPr lang="en-US" sz="2000" b="1" dirty="0" err="1">
                <a:latin typeface="Consolas" panose="020B0609020204030204" pitchFamily="49" charset="0"/>
              </a:rPr>
              <a:t>tempProfileID</a:t>
            </a:r>
            <a:r>
              <a:rPr lang="en-US" sz="2000" b="1" dirty="0">
                <a:latin typeface="Consolas" panose="020B0609020204030204" pitchFamily="49" charset="0"/>
              </a:rPr>
              <a:t> != null)</a:t>
            </a:r>
          </a:p>
          <a:p>
            <a:r>
              <a:rPr lang="en-US" sz="2000" b="1" dirty="0">
                <a:highlight>
                  <a:srgbClr val="FFFF00"/>
                </a:highlight>
                <a:latin typeface="Consolas" panose="020B0609020204030204" pitchFamily="49" charset="0"/>
              </a:rPr>
              <a:t>    { … }</a:t>
            </a:r>
          </a:p>
          <a:p>
            <a:r>
              <a:rPr lang="en-US" sz="2000" b="1" dirty="0">
                <a:latin typeface="Consolas" panose="020B0609020204030204" pitchFamily="49" charset="0"/>
              </a:rPr>
              <a:t>    return </a:t>
            </a:r>
            <a:r>
              <a:rPr lang="en-US" sz="2000" b="1" dirty="0" err="1">
                <a:latin typeface="Consolas" panose="020B0609020204030204" pitchFamily="49" charset="0"/>
              </a:rPr>
              <a:t>retval</a:t>
            </a:r>
            <a:r>
              <a:rPr lang="en-US" sz="2000" b="1" dirty="0">
                <a:latin typeface="Consolas" panose="020B0609020204030204" pitchFamily="49" charset="0"/>
              </a:rPr>
              <a:t>;</a:t>
            </a:r>
          </a:p>
          <a:p>
            <a:r>
              <a:rPr lang="en-US" sz="2000" b="1" dirty="0">
                <a:latin typeface="Consolas" panose="020B0609020204030204" pitchFamily="49" charset="0"/>
              </a:rPr>
              <a:t>}</a:t>
            </a:r>
          </a:p>
        </p:txBody>
      </p:sp>
      <p:sp>
        <p:nvSpPr>
          <p:cNvPr id="5" name="Rectangle 4"/>
          <p:cNvSpPr/>
          <p:nvPr/>
        </p:nvSpPr>
        <p:spPr>
          <a:xfrm>
            <a:off x="7589822" y="6514585"/>
            <a:ext cx="4743606" cy="369332"/>
          </a:xfrm>
          <a:prstGeom prst="rect">
            <a:avLst/>
          </a:prstGeom>
        </p:spPr>
        <p:txBody>
          <a:bodyPr wrap="none">
            <a:spAutoFit/>
          </a:bodyPr>
          <a:lstStyle/>
          <a:p>
            <a:r>
              <a:rPr lang="en-US" b="1" dirty="0" err="1">
                <a:latin typeface="Consolas" panose="020B0609020204030204" pitchFamily="49" charset="0"/>
              </a:rPr>
              <a:t>RoslynProofsCore</a:t>
            </a:r>
            <a:r>
              <a:rPr lang="en-US" b="1" dirty="0">
                <a:latin typeface="Consolas" panose="020B0609020204030204" pitchFamily="49" charset="0"/>
              </a:rPr>
              <a:t> &gt; </a:t>
            </a:r>
            <a:r>
              <a:rPr lang="en-US" b="1" dirty="0" err="1">
                <a:latin typeface="Consolas" panose="020B0609020204030204" pitchFamily="49" charset="0"/>
              </a:rPr>
              <a:t>ProfileHelpers.cs</a:t>
            </a:r>
            <a:endParaRPr lang="en-US" dirty="0"/>
          </a:p>
        </p:txBody>
      </p:sp>
    </p:spTree>
    <p:extLst>
      <p:ext uri="{BB962C8B-B14F-4D97-AF65-F5344CB8AC3E}">
        <p14:creationId xmlns:p14="http://schemas.microsoft.com/office/powerpoint/2010/main" val="467575369"/>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Code Clone Analysis</a:t>
            </a:r>
          </a:p>
        </p:txBody>
      </p:sp>
      <p:sp>
        <p:nvSpPr>
          <p:cNvPr id="5" name="Text Placeholder 4"/>
          <p:cNvSpPr>
            <a:spLocks noGrp="1"/>
          </p:cNvSpPr>
          <p:nvPr>
            <p:ph type="body" idx="1"/>
          </p:nvPr>
        </p:nvSpPr>
        <p:spPr/>
        <p:txBody>
          <a:bodyPr/>
          <a:lstStyle/>
          <a:p>
            <a:endParaRPr lang="en-US"/>
          </a:p>
        </p:txBody>
      </p:sp>
      <p:pic>
        <p:nvPicPr>
          <p:cNvPr id="3" name="Picture 2"/>
          <p:cNvPicPr>
            <a:picLocks noChangeAspect="1"/>
          </p:cNvPicPr>
          <p:nvPr/>
        </p:nvPicPr>
        <p:blipFill>
          <a:blip r:embed="rId2"/>
          <a:stretch>
            <a:fillRect/>
          </a:stretch>
        </p:blipFill>
        <p:spPr>
          <a:xfrm>
            <a:off x="9875797" y="3629989"/>
            <a:ext cx="2560678" cy="3170772"/>
          </a:xfrm>
          <a:prstGeom prst="rect">
            <a:avLst/>
          </a:prstGeom>
        </p:spPr>
      </p:pic>
    </p:spTree>
    <p:extLst>
      <p:ext uri="{BB962C8B-B14F-4D97-AF65-F5344CB8AC3E}">
        <p14:creationId xmlns:p14="http://schemas.microsoft.com/office/powerpoint/2010/main" val="3859686714"/>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HINT: Code is never executed [CS0472] </a:t>
            </a:r>
          </a:p>
        </p:txBody>
      </p:sp>
      <p:sp>
        <p:nvSpPr>
          <p:cNvPr id="4" name="TextBox 3"/>
          <p:cNvSpPr txBox="1"/>
          <p:nvPr/>
        </p:nvSpPr>
        <p:spPr>
          <a:xfrm>
            <a:off x="1189092" y="1209295"/>
            <a:ext cx="11612753" cy="3065455"/>
          </a:xfrm>
          <a:prstGeom prst="rect">
            <a:avLst/>
          </a:prstGeom>
          <a:solidFill>
            <a:schemeClr val="bg1">
              <a:lumMod val="95000"/>
            </a:schemeClr>
          </a:solidFill>
          <a:ln w="25400">
            <a:solidFill>
              <a:schemeClr val="tx1"/>
            </a:solidFill>
          </a:ln>
        </p:spPr>
        <p:txBody>
          <a:bodyPr wrap="square" lIns="182880" tIns="146304" rIns="182880" bIns="146304" rtlCol="0">
            <a:spAutoFit/>
          </a:bodyPr>
          <a:lstStyle/>
          <a:p>
            <a:r>
              <a:rPr lang="en-US" sz="2000" b="1" dirty="0">
                <a:latin typeface="Consolas" panose="020B0609020204030204" pitchFamily="49" charset="0"/>
              </a:rPr>
              <a:t>public bool </a:t>
            </a:r>
            <a:r>
              <a:rPr lang="en-US" sz="2000" b="1" dirty="0" err="1">
                <a:latin typeface="Consolas" panose="020B0609020204030204" pitchFamily="49" charset="0"/>
              </a:rPr>
              <a:t>CheckProfile</a:t>
            </a:r>
            <a:r>
              <a:rPr lang="en-US" sz="2000" b="1" dirty="0">
                <a:latin typeface="Consolas" panose="020B0609020204030204" pitchFamily="49" charset="0"/>
              </a:rPr>
              <a:t>(</a:t>
            </a:r>
            <a:r>
              <a:rPr lang="en-US" sz="2000" b="1" dirty="0" err="1">
                <a:latin typeface="Consolas" panose="020B0609020204030204" pitchFamily="49" charset="0"/>
              </a:rPr>
              <a:t>ItemWithProfile</a:t>
            </a:r>
            <a:r>
              <a:rPr lang="en-US" sz="2000" b="1" dirty="0">
                <a:latin typeface="Consolas" panose="020B0609020204030204" pitchFamily="49" charset="0"/>
              </a:rPr>
              <a:t> </a:t>
            </a:r>
            <a:r>
              <a:rPr lang="en-US" sz="2000" b="1" dirty="0" err="1">
                <a:latin typeface="Consolas" panose="020B0609020204030204" pitchFamily="49" charset="0"/>
              </a:rPr>
              <a:t>obj</a:t>
            </a:r>
            <a:r>
              <a:rPr lang="en-US" sz="2000" b="1" dirty="0">
                <a:latin typeface="Consolas" panose="020B0609020204030204" pitchFamily="49" charset="0"/>
              </a:rPr>
              <a:t> )</a:t>
            </a:r>
          </a:p>
          <a:p>
            <a:r>
              <a:rPr lang="en-US" sz="2000" b="1" dirty="0">
                <a:latin typeface="Consolas" panose="020B0609020204030204" pitchFamily="49" charset="0"/>
              </a:rPr>
              <a:t>{</a:t>
            </a:r>
          </a:p>
          <a:p>
            <a:r>
              <a:rPr lang="en-US" sz="2000" b="1" dirty="0">
                <a:latin typeface="Consolas" panose="020B0609020204030204" pitchFamily="49" charset="0"/>
              </a:rPr>
              <a:t>    bool </a:t>
            </a:r>
            <a:r>
              <a:rPr lang="en-US" sz="2000" b="1" dirty="0" err="1">
                <a:latin typeface="Consolas" panose="020B0609020204030204" pitchFamily="49" charset="0"/>
              </a:rPr>
              <a:t>retval</a:t>
            </a:r>
            <a:r>
              <a:rPr lang="en-US" sz="2000" b="1" dirty="0">
                <a:latin typeface="Consolas" panose="020B0609020204030204" pitchFamily="49" charset="0"/>
              </a:rPr>
              <a:t> = false; </a:t>
            </a:r>
          </a:p>
          <a:p>
            <a:r>
              <a:rPr lang="en-US" sz="2000" b="1" dirty="0">
                <a:latin typeface="Consolas" panose="020B0609020204030204" pitchFamily="49" charset="0"/>
              </a:rPr>
              <a:t>    </a:t>
            </a:r>
            <a:r>
              <a:rPr lang="en-US" sz="2000" b="1" dirty="0" err="1">
                <a:latin typeface="Consolas" panose="020B0609020204030204" pitchFamily="49" charset="0"/>
              </a:rPr>
              <a:t>CanProfile</a:t>
            </a:r>
            <a:r>
              <a:rPr lang="en-US" sz="2000" b="1" dirty="0">
                <a:latin typeface="Consolas" panose="020B0609020204030204" pitchFamily="49" charset="0"/>
              </a:rPr>
              <a:t> </a:t>
            </a:r>
            <a:r>
              <a:rPr lang="en-US" sz="2000" b="1" dirty="0" err="1">
                <a:latin typeface="Consolas" panose="020B0609020204030204" pitchFamily="49" charset="0"/>
              </a:rPr>
              <a:t>tempProfileID</a:t>
            </a:r>
            <a:r>
              <a:rPr lang="en-US" sz="2000" b="1" dirty="0">
                <a:latin typeface="Consolas" panose="020B0609020204030204" pitchFamily="49" charset="0"/>
              </a:rPr>
              <a:t>;</a:t>
            </a:r>
          </a:p>
          <a:p>
            <a:r>
              <a:rPr lang="en-US" sz="2000" b="1" dirty="0">
                <a:latin typeface="Consolas" panose="020B0609020204030204" pitchFamily="49" charset="0"/>
              </a:rPr>
              <a:t>    </a:t>
            </a:r>
            <a:r>
              <a:rPr lang="en-US" sz="2000" b="1" dirty="0" err="1">
                <a:latin typeface="Consolas" panose="020B0609020204030204" pitchFamily="49" charset="0"/>
              </a:rPr>
              <a:t>Enum.TryParse</a:t>
            </a:r>
            <a:r>
              <a:rPr lang="en-US" sz="2000" b="1" dirty="0">
                <a:latin typeface="Consolas" panose="020B0609020204030204" pitchFamily="49" charset="0"/>
              </a:rPr>
              <a:t>&lt;</a:t>
            </a:r>
            <a:r>
              <a:rPr lang="en-US" sz="2000" b="1" dirty="0" err="1">
                <a:latin typeface="Consolas" panose="020B0609020204030204" pitchFamily="49" charset="0"/>
              </a:rPr>
              <a:t>CanProfile</a:t>
            </a:r>
            <a:r>
              <a:rPr lang="en-US" sz="2000" b="1" dirty="0">
                <a:latin typeface="Consolas" panose="020B0609020204030204" pitchFamily="49" charset="0"/>
              </a:rPr>
              <a:t>&gt;(</a:t>
            </a:r>
            <a:r>
              <a:rPr lang="en-US" sz="2000" b="1" dirty="0" err="1">
                <a:latin typeface="Consolas" panose="020B0609020204030204" pitchFamily="49" charset="0"/>
              </a:rPr>
              <a:t>obj.Profilable.ToString</a:t>
            </a:r>
            <a:r>
              <a:rPr lang="en-US" sz="2000" b="1" dirty="0">
                <a:latin typeface="Consolas" panose="020B0609020204030204" pitchFamily="49" charset="0"/>
              </a:rPr>
              <a:t>(), out </a:t>
            </a:r>
            <a:r>
              <a:rPr lang="en-US" sz="2000" b="1" dirty="0" err="1">
                <a:latin typeface="Consolas" panose="020B0609020204030204" pitchFamily="49" charset="0"/>
              </a:rPr>
              <a:t>tempProfileID</a:t>
            </a:r>
            <a:r>
              <a:rPr lang="en-US" sz="2000" b="1" dirty="0">
                <a:latin typeface="Consolas" panose="020B0609020204030204" pitchFamily="49" charset="0"/>
              </a:rPr>
              <a:t>);</a:t>
            </a:r>
          </a:p>
          <a:p>
            <a:r>
              <a:rPr lang="en-US" sz="2000" b="1" dirty="0">
                <a:latin typeface="Consolas" panose="020B0609020204030204" pitchFamily="49" charset="0"/>
              </a:rPr>
              <a:t>    if (</a:t>
            </a:r>
            <a:r>
              <a:rPr lang="en-US" sz="2000" b="1" dirty="0" err="1">
                <a:latin typeface="Consolas" panose="020B0609020204030204" pitchFamily="49" charset="0"/>
              </a:rPr>
              <a:t>tempProfileID</a:t>
            </a:r>
            <a:r>
              <a:rPr lang="en-US" sz="2000" b="1" dirty="0">
                <a:latin typeface="Consolas" panose="020B0609020204030204" pitchFamily="49" charset="0"/>
              </a:rPr>
              <a:t> != null)</a:t>
            </a:r>
          </a:p>
          <a:p>
            <a:r>
              <a:rPr lang="en-US" sz="2000" b="1" dirty="0">
                <a:highlight>
                  <a:srgbClr val="FFFF00"/>
                </a:highlight>
                <a:latin typeface="Consolas" panose="020B0609020204030204" pitchFamily="49" charset="0"/>
              </a:rPr>
              <a:t>    { … }</a:t>
            </a:r>
          </a:p>
          <a:p>
            <a:r>
              <a:rPr lang="en-US" sz="2000" b="1" dirty="0">
                <a:latin typeface="Consolas" panose="020B0609020204030204" pitchFamily="49" charset="0"/>
              </a:rPr>
              <a:t>    return </a:t>
            </a:r>
            <a:r>
              <a:rPr lang="en-US" sz="2000" b="1" dirty="0" err="1">
                <a:latin typeface="Consolas" panose="020B0609020204030204" pitchFamily="49" charset="0"/>
              </a:rPr>
              <a:t>retval</a:t>
            </a:r>
            <a:r>
              <a:rPr lang="en-US" sz="2000" b="1" dirty="0">
                <a:latin typeface="Consolas" panose="020B0609020204030204" pitchFamily="49" charset="0"/>
              </a:rPr>
              <a:t>;</a:t>
            </a:r>
          </a:p>
          <a:p>
            <a:r>
              <a:rPr lang="en-US" sz="2000" b="1" dirty="0">
                <a:latin typeface="Consolas" panose="020B0609020204030204" pitchFamily="49" charset="0"/>
              </a:rPr>
              <a:t>}</a:t>
            </a:r>
          </a:p>
        </p:txBody>
      </p:sp>
      <p:sp>
        <p:nvSpPr>
          <p:cNvPr id="5" name="TextBox 4"/>
          <p:cNvSpPr txBox="1"/>
          <p:nvPr/>
        </p:nvSpPr>
        <p:spPr>
          <a:xfrm>
            <a:off x="731837" y="4567006"/>
            <a:ext cx="4929555" cy="1631216"/>
          </a:xfrm>
          <a:prstGeom prst="rect">
            <a:avLst/>
          </a:prstGeom>
          <a:noFill/>
        </p:spPr>
        <p:txBody>
          <a:bodyPr wrap="none" rtlCol="0">
            <a:spAutoFit/>
          </a:bodyPr>
          <a:lstStyle/>
          <a:p>
            <a:pPr marL="285750" lvl="0" indent="-285750">
              <a:buFont typeface="Arial" panose="020B0604020202020204" pitchFamily="34" charset="0"/>
              <a:buChar char="•"/>
            </a:pPr>
            <a:r>
              <a:rPr lang="en-US" sz="2400" dirty="0" err="1"/>
              <a:t>CanProfile</a:t>
            </a:r>
            <a:r>
              <a:rPr lang="en-US" sz="2400" dirty="0"/>
              <a:t> is an </a:t>
            </a:r>
            <a:r>
              <a:rPr lang="en-US" sz="2400" dirty="0" err="1"/>
              <a:t>enum</a:t>
            </a:r>
            <a:endParaRPr lang="en-US" sz="2400" dirty="0"/>
          </a:p>
          <a:p>
            <a:pPr marL="285750" lvl="0" indent="-285750">
              <a:buFont typeface="Arial" panose="020B0604020202020204" pitchFamily="34" charset="0"/>
              <a:buChar char="•"/>
            </a:pPr>
            <a:r>
              <a:rPr lang="en-US" sz="2400" dirty="0" err="1"/>
              <a:t>Enums</a:t>
            </a:r>
            <a:r>
              <a:rPr lang="en-US" sz="2400" dirty="0"/>
              <a:t> are never null</a:t>
            </a:r>
          </a:p>
          <a:p>
            <a:pPr marL="285750" lvl="0" indent="-285750">
              <a:buFont typeface="Arial" panose="020B0604020202020204" pitchFamily="34" charset="0"/>
              <a:buChar char="•"/>
            </a:pPr>
            <a:r>
              <a:rPr lang="en-US" sz="2400" dirty="0"/>
              <a:t>Use proper </a:t>
            </a:r>
            <a:r>
              <a:rPr lang="en-US" sz="2400" dirty="0" err="1"/>
              <a:t>TryParse</a:t>
            </a:r>
            <a:r>
              <a:rPr lang="en-US" sz="2400" dirty="0"/>
              <a:t> result checking</a:t>
            </a:r>
          </a:p>
          <a:p>
            <a:pPr marL="285750" indent="-285750">
              <a:buFont typeface="Arial" panose="020B0604020202020204" pitchFamily="34" charset="0"/>
              <a:buChar char="•"/>
            </a:pPr>
            <a:endParaRPr lang="en-US" sz="2800" dirty="0"/>
          </a:p>
        </p:txBody>
      </p:sp>
      <p:sp>
        <p:nvSpPr>
          <p:cNvPr id="6" name="Rectangle 5"/>
          <p:cNvSpPr/>
          <p:nvPr/>
        </p:nvSpPr>
        <p:spPr>
          <a:xfrm>
            <a:off x="6995468" y="6514585"/>
            <a:ext cx="4743606" cy="369332"/>
          </a:xfrm>
          <a:prstGeom prst="rect">
            <a:avLst/>
          </a:prstGeom>
        </p:spPr>
        <p:txBody>
          <a:bodyPr wrap="none">
            <a:spAutoFit/>
          </a:bodyPr>
          <a:lstStyle/>
          <a:p>
            <a:r>
              <a:rPr lang="en-US" b="1" dirty="0" err="1">
                <a:latin typeface="Consolas" panose="020B0609020204030204" pitchFamily="49" charset="0"/>
              </a:rPr>
              <a:t>RoslynProofsCore</a:t>
            </a:r>
            <a:r>
              <a:rPr lang="en-US" b="1" dirty="0">
                <a:latin typeface="Consolas" panose="020B0609020204030204" pitchFamily="49" charset="0"/>
              </a:rPr>
              <a:t> &gt; </a:t>
            </a:r>
            <a:r>
              <a:rPr lang="en-US" b="1" dirty="0" err="1">
                <a:latin typeface="Consolas" panose="020B0609020204030204" pitchFamily="49" charset="0"/>
              </a:rPr>
              <a:t>ProfileHelpers.cs</a:t>
            </a:r>
            <a:endParaRPr lang="en-US" dirty="0"/>
          </a:p>
        </p:txBody>
      </p:sp>
    </p:spTree>
    <p:extLst>
      <p:ext uri="{BB962C8B-B14F-4D97-AF65-F5344CB8AC3E}">
        <p14:creationId xmlns:p14="http://schemas.microsoft.com/office/powerpoint/2010/main" val="1037960889"/>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Code is never executed [CS0472] </a:t>
            </a:r>
          </a:p>
        </p:txBody>
      </p:sp>
      <p:sp>
        <p:nvSpPr>
          <p:cNvPr id="4" name="TextBox 3"/>
          <p:cNvSpPr txBox="1"/>
          <p:nvPr/>
        </p:nvSpPr>
        <p:spPr>
          <a:xfrm>
            <a:off x="731837" y="4567006"/>
            <a:ext cx="7045647" cy="1631216"/>
          </a:xfrm>
          <a:prstGeom prst="rect">
            <a:avLst/>
          </a:prstGeom>
          <a:noFill/>
        </p:spPr>
        <p:txBody>
          <a:bodyPr wrap="none" rtlCol="0">
            <a:spAutoFit/>
          </a:bodyPr>
          <a:lstStyle/>
          <a:p>
            <a:pPr marL="285750" lvl="0" indent="-285750">
              <a:buFont typeface="Arial" panose="020B0604020202020204" pitchFamily="34" charset="0"/>
              <a:buChar char="•"/>
            </a:pPr>
            <a:r>
              <a:rPr lang="en-US" sz="2400" dirty="0" err="1"/>
              <a:t>CanProfile</a:t>
            </a:r>
            <a:r>
              <a:rPr lang="en-US" sz="2400" dirty="0"/>
              <a:t> is an </a:t>
            </a:r>
            <a:r>
              <a:rPr lang="en-US" sz="2400" dirty="0" err="1"/>
              <a:t>enum</a:t>
            </a:r>
            <a:endParaRPr lang="en-US" sz="2400" dirty="0"/>
          </a:p>
          <a:p>
            <a:pPr marL="285750" lvl="0" indent="-285750">
              <a:buFont typeface="Arial" panose="020B0604020202020204" pitchFamily="34" charset="0"/>
              <a:buChar char="•"/>
            </a:pPr>
            <a:r>
              <a:rPr lang="en-US" sz="2400" b="1" u="sng" dirty="0" err="1"/>
              <a:t>Enums</a:t>
            </a:r>
            <a:r>
              <a:rPr lang="en-US" sz="2400" b="1" u="sng" dirty="0"/>
              <a:t> are never null</a:t>
            </a:r>
          </a:p>
          <a:p>
            <a:pPr marL="285750" lvl="0" indent="-285750">
              <a:buFont typeface="Arial" panose="020B0604020202020204" pitchFamily="34" charset="0"/>
              <a:buChar char="•"/>
            </a:pPr>
            <a:r>
              <a:rPr lang="en-US" sz="2400" dirty="0"/>
              <a:t>Also use proper </a:t>
            </a:r>
            <a:r>
              <a:rPr lang="en-US" sz="2400" dirty="0" err="1"/>
              <a:t>TryParse</a:t>
            </a:r>
            <a:r>
              <a:rPr lang="en-US" sz="2400" dirty="0"/>
              <a:t> result checking [CA1806]</a:t>
            </a:r>
          </a:p>
          <a:p>
            <a:pPr marL="285750" indent="-285750">
              <a:buFont typeface="Arial" panose="020B0604020202020204" pitchFamily="34" charset="0"/>
              <a:buChar char="•"/>
            </a:pPr>
            <a:endParaRPr lang="en-US" sz="2800" dirty="0"/>
          </a:p>
        </p:txBody>
      </p:sp>
      <p:sp>
        <p:nvSpPr>
          <p:cNvPr id="5" name="TextBox 4"/>
          <p:cNvSpPr txBox="1"/>
          <p:nvPr/>
        </p:nvSpPr>
        <p:spPr>
          <a:xfrm>
            <a:off x="413044" y="1212849"/>
            <a:ext cx="11612753" cy="3065455"/>
          </a:xfrm>
          <a:prstGeom prst="rect">
            <a:avLst/>
          </a:prstGeom>
          <a:solidFill>
            <a:schemeClr val="bg1">
              <a:lumMod val="95000"/>
            </a:schemeClr>
          </a:solidFill>
          <a:ln w="25400">
            <a:solidFill>
              <a:schemeClr val="tx1"/>
            </a:solidFill>
          </a:ln>
        </p:spPr>
        <p:txBody>
          <a:bodyPr wrap="square" lIns="182880" tIns="146304" rIns="182880" bIns="146304" rtlCol="0">
            <a:spAutoFit/>
          </a:bodyPr>
          <a:lstStyle/>
          <a:p>
            <a:r>
              <a:rPr lang="en-US" sz="2000" b="1" dirty="0">
                <a:latin typeface="Consolas" panose="020B0609020204030204" pitchFamily="49" charset="0"/>
              </a:rPr>
              <a:t>public bool </a:t>
            </a:r>
            <a:r>
              <a:rPr lang="en-US" sz="2000" b="1" dirty="0" err="1">
                <a:latin typeface="Consolas" panose="020B0609020204030204" pitchFamily="49" charset="0"/>
              </a:rPr>
              <a:t>CheckProfile</a:t>
            </a:r>
            <a:r>
              <a:rPr lang="en-US" sz="2000" b="1" dirty="0">
                <a:latin typeface="Consolas" panose="020B0609020204030204" pitchFamily="49" charset="0"/>
              </a:rPr>
              <a:t>(</a:t>
            </a:r>
            <a:r>
              <a:rPr lang="en-US" sz="2000" b="1" dirty="0" err="1">
                <a:latin typeface="Consolas" panose="020B0609020204030204" pitchFamily="49" charset="0"/>
              </a:rPr>
              <a:t>ItemWithProfile</a:t>
            </a:r>
            <a:r>
              <a:rPr lang="en-US" sz="2000" b="1" dirty="0">
                <a:latin typeface="Consolas" panose="020B0609020204030204" pitchFamily="49" charset="0"/>
              </a:rPr>
              <a:t> </a:t>
            </a:r>
            <a:r>
              <a:rPr lang="en-US" sz="2000" b="1" dirty="0" err="1">
                <a:latin typeface="Consolas" panose="020B0609020204030204" pitchFamily="49" charset="0"/>
              </a:rPr>
              <a:t>obj</a:t>
            </a:r>
            <a:r>
              <a:rPr lang="en-US" sz="2000" b="1" dirty="0">
                <a:latin typeface="Consolas" panose="020B0609020204030204" pitchFamily="49" charset="0"/>
              </a:rPr>
              <a:t> )</a:t>
            </a:r>
          </a:p>
          <a:p>
            <a:r>
              <a:rPr lang="en-US" sz="2000" b="1" dirty="0">
                <a:latin typeface="Consolas" panose="020B0609020204030204" pitchFamily="49" charset="0"/>
              </a:rPr>
              <a:t>{</a:t>
            </a:r>
          </a:p>
          <a:p>
            <a:r>
              <a:rPr lang="en-US" sz="2000" b="1" dirty="0">
                <a:latin typeface="Consolas" panose="020B0609020204030204" pitchFamily="49" charset="0"/>
              </a:rPr>
              <a:t>    bool </a:t>
            </a:r>
            <a:r>
              <a:rPr lang="en-US" sz="2000" b="1" dirty="0" err="1">
                <a:latin typeface="Consolas" panose="020B0609020204030204" pitchFamily="49" charset="0"/>
              </a:rPr>
              <a:t>retval</a:t>
            </a:r>
            <a:r>
              <a:rPr lang="en-US" sz="2000" b="1" dirty="0">
                <a:latin typeface="Consolas" panose="020B0609020204030204" pitchFamily="49" charset="0"/>
              </a:rPr>
              <a:t> = false; </a:t>
            </a:r>
          </a:p>
          <a:p>
            <a:r>
              <a:rPr lang="en-US" sz="2000" b="1" dirty="0">
                <a:latin typeface="Consolas" panose="020B0609020204030204" pitchFamily="49" charset="0"/>
              </a:rPr>
              <a:t>    </a:t>
            </a:r>
            <a:r>
              <a:rPr lang="en-US" sz="2000" b="1" dirty="0" err="1">
                <a:latin typeface="Consolas" panose="020B0609020204030204" pitchFamily="49" charset="0"/>
              </a:rPr>
              <a:t>CanProfile</a:t>
            </a:r>
            <a:r>
              <a:rPr lang="en-US" sz="2000" b="1" dirty="0">
                <a:latin typeface="Consolas" panose="020B0609020204030204" pitchFamily="49" charset="0"/>
              </a:rPr>
              <a:t> </a:t>
            </a:r>
            <a:r>
              <a:rPr lang="en-US" sz="2000" b="1" dirty="0" err="1">
                <a:latin typeface="Consolas" panose="020B0609020204030204" pitchFamily="49" charset="0"/>
              </a:rPr>
              <a:t>tempProfileID</a:t>
            </a:r>
            <a:r>
              <a:rPr lang="en-US" sz="2000" b="1" dirty="0">
                <a:latin typeface="Consolas" panose="020B0609020204030204" pitchFamily="49" charset="0"/>
              </a:rPr>
              <a:t>;</a:t>
            </a:r>
          </a:p>
          <a:p>
            <a:r>
              <a:rPr lang="en-US" sz="2000" b="1" dirty="0">
                <a:latin typeface="Consolas" panose="020B0609020204030204" pitchFamily="49" charset="0"/>
              </a:rPr>
              <a:t>    </a:t>
            </a:r>
            <a:r>
              <a:rPr lang="en-US" sz="2000" b="1" dirty="0" err="1">
                <a:latin typeface="Consolas" panose="020B0609020204030204" pitchFamily="49" charset="0"/>
              </a:rPr>
              <a:t>Enum.TryParse</a:t>
            </a:r>
            <a:r>
              <a:rPr lang="en-US" sz="2000" b="1" dirty="0">
                <a:latin typeface="Consolas" panose="020B0609020204030204" pitchFamily="49" charset="0"/>
              </a:rPr>
              <a:t>&lt;</a:t>
            </a:r>
            <a:r>
              <a:rPr lang="en-US" sz="2000" b="1" dirty="0" err="1">
                <a:latin typeface="Consolas" panose="020B0609020204030204" pitchFamily="49" charset="0"/>
              </a:rPr>
              <a:t>CanProfile</a:t>
            </a:r>
            <a:r>
              <a:rPr lang="en-US" sz="2000" b="1" dirty="0">
                <a:latin typeface="Consolas" panose="020B0609020204030204" pitchFamily="49" charset="0"/>
              </a:rPr>
              <a:t>&gt;(</a:t>
            </a:r>
            <a:r>
              <a:rPr lang="en-US" sz="2000" b="1" dirty="0" err="1">
                <a:latin typeface="Consolas" panose="020B0609020204030204" pitchFamily="49" charset="0"/>
              </a:rPr>
              <a:t>obj.Profilable.ToString</a:t>
            </a:r>
            <a:r>
              <a:rPr lang="en-US" sz="2000" b="1" dirty="0">
                <a:latin typeface="Consolas" panose="020B0609020204030204" pitchFamily="49" charset="0"/>
              </a:rPr>
              <a:t>(), out </a:t>
            </a:r>
            <a:r>
              <a:rPr lang="en-US" sz="2000" b="1" dirty="0" err="1">
                <a:latin typeface="Consolas" panose="020B0609020204030204" pitchFamily="49" charset="0"/>
              </a:rPr>
              <a:t>tempProfileID</a:t>
            </a:r>
            <a:r>
              <a:rPr lang="en-US" sz="2000" b="1" dirty="0">
                <a:latin typeface="Consolas" panose="020B0609020204030204" pitchFamily="49" charset="0"/>
              </a:rPr>
              <a:t>);</a:t>
            </a:r>
          </a:p>
          <a:p>
            <a:r>
              <a:rPr lang="en-US" sz="2000" b="1" dirty="0">
                <a:latin typeface="Consolas" panose="020B0609020204030204" pitchFamily="49" charset="0"/>
              </a:rPr>
              <a:t>    if (</a:t>
            </a:r>
            <a:r>
              <a:rPr lang="en-US" sz="2000" b="1" dirty="0" err="1">
                <a:latin typeface="Consolas" panose="020B0609020204030204" pitchFamily="49" charset="0"/>
              </a:rPr>
              <a:t>tempProfileID</a:t>
            </a:r>
            <a:r>
              <a:rPr lang="en-US" sz="2000" b="1" dirty="0">
                <a:latin typeface="Consolas" panose="020B0609020204030204" pitchFamily="49" charset="0"/>
              </a:rPr>
              <a:t> != null)</a:t>
            </a:r>
          </a:p>
          <a:p>
            <a:r>
              <a:rPr lang="en-US" sz="2000" b="1" dirty="0">
                <a:highlight>
                  <a:srgbClr val="FFFF00"/>
                </a:highlight>
                <a:latin typeface="Consolas" panose="020B0609020204030204" pitchFamily="49" charset="0"/>
              </a:rPr>
              <a:t>    { … }</a:t>
            </a:r>
          </a:p>
          <a:p>
            <a:r>
              <a:rPr lang="en-US" sz="2000" b="1" dirty="0">
                <a:latin typeface="Consolas" panose="020B0609020204030204" pitchFamily="49" charset="0"/>
              </a:rPr>
              <a:t>    return </a:t>
            </a:r>
            <a:r>
              <a:rPr lang="en-US" sz="2000" b="1" dirty="0" err="1">
                <a:latin typeface="Consolas" panose="020B0609020204030204" pitchFamily="49" charset="0"/>
              </a:rPr>
              <a:t>retval</a:t>
            </a:r>
            <a:r>
              <a:rPr lang="en-US" sz="2000" b="1" dirty="0">
                <a:latin typeface="Consolas" panose="020B0609020204030204" pitchFamily="49" charset="0"/>
              </a:rPr>
              <a:t>;</a:t>
            </a:r>
          </a:p>
          <a:p>
            <a:r>
              <a:rPr lang="en-US" sz="2000" b="1" dirty="0">
                <a:latin typeface="Consolas" panose="020B0609020204030204" pitchFamily="49" charset="0"/>
              </a:rPr>
              <a:t>}</a:t>
            </a:r>
          </a:p>
        </p:txBody>
      </p:sp>
      <p:sp>
        <p:nvSpPr>
          <p:cNvPr id="6" name="Rectangle 5"/>
          <p:cNvSpPr/>
          <p:nvPr/>
        </p:nvSpPr>
        <p:spPr>
          <a:xfrm>
            <a:off x="7659903" y="6517746"/>
            <a:ext cx="4743606" cy="369332"/>
          </a:xfrm>
          <a:prstGeom prst="rect">
            <a:avLst/>
          </a:prstGeom>
        </p:spPr>
        <p:txBody>
          <a:bodyPr wrap="none">
            <a:spAutoFit/>
          </a:bodyPr>
          <a:lstStyle/>
          <a:p>
            <a:r>
              <a:rPr lang="en-US" b="1" dirty="0" err="1">
                <a:latin typeface="Consolas" panose="020B0609020204030204" pitchFamily="49" charset="0"/>
              </a:rPr>
              <a:t>RoslynProofsCore</a:t>
            </a:r>
            <a:r>
              <a:rPr lang="en-US" b="1" dirty="0">
                <a:latin typeface="Consolas" panose="020B0609020204030204" pitchFamily="49" charset="0"/>
              </a:rPr>
              <a:t> &gt; </a:t>
            </a:r>
            <a:r>
              <a:rPr lang="en-US" b="1" dirty="0" err="1">
                <a:latin typeface="Consolas" panose="020B0609020204030204" pitchFamily="49" charset="0"/>
              </a:rPr>
              <a:t>ProfileHelpers.cs</a:t>
            </a:r>
            <a:endParaRPr lang="en-US" dirty="0"/>
          </a:p>
        </p:txBody>
      </p:sp>
    </p:spTree>
    <p:extLst>
      <p:ext uri="{BB962C8B-B14F-4D97-AF65-F5344CB8AC3E}">
        <p14:creationId xmlns:p14="http://schemas.microsoft.com/office/powerpoint/2010/main" val="2037734959"/>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The Big “D”</a:t>
            </a:r>
          </a:p>
        </p:txBody>
      </p:sp>
      <p:sp>
        <p:nvSpPr>
          <p:cNvPr id="5" name="Text Placeholder 4"/>
          <p:cNvSpPr>
            <a:spLocks noGrp="1"/>
          </p:cNvSpPr>
          <p:nvPr>
            <p:ph type="body" idx="1"/>
          </p:nvPr>
        </p:nvSpPr>
        <p:spPr>
          <a:xfrm>
            <a:off x="848530" y="4680828"/>
            <a:ext cx="10726460" cy="523733"/>
          </a:xfrm>
        </p:spPr>
        <p:txBody>
          <a:bodyPr/>
          <a:lstStyle/>
          <a:p>
            <a:endParaRPr lang="en-US" dirty="0"/>
          </a:p>
        </p:txBody>
      </p:sp>
      <p:pic>
        <p:nvPicPr>
          <p:cNvPr id="3" name="Graphic 2" descr="Recycle"/>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035359" y="3314384"/>
            <a:ext cx="3017497" cy="3017497"/>
          </a:xfrm>
          <a:prstGeom prst="rect">
            <a:avLst/>
          </a:prstGeom>
        </p:spPr>
      </p:pic>
    </p:spTree>
    <p:extLst>
      <p:ext uri="{BB962C8B-B14F-4D97-AF65-F5344CB8AC3E}">
        <p14:creationId xmlns:p14="http://schemas.microsoft.com/office/powerpoint/2010/main" val="3096374446"/>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p:txBody>
          <a:bodyPr/>
          <a:lstStyle/>
          <a:p>
            <a:r>
              <a:rPr lang="en-US" dirty="0"/>
              <a:t>Objects that implement IDisposable should be disposed</a:t>
            </a:r>
          </a:p>
          <a:p>
            <a:r>
              <a:rPr lang="en-US" dirty="0"/>
              <a:t>Be cautious around IDisposable objects in inheritance</a:t>
            </a:r>
          </a:p>
          <a:p>
            <a:r>
              <a:rPr lang="en-US" dirty="0"/>
              <a:t>Read about patterns for closing or disposing IDisposable – not all are the same</a:t>
            </a:r>
          </a:p>
        </p:txBody>
      </p:sp>
      <p:sp>
        <p:nvSpPr>
          <p:cNvPr id="2" name="Title 1"/>
          <p:cNvSpPr>
            <a:spLocks noGrp="1"/>
          </p:cNvSpPr>
          <p:nvPr>
            <p:ph type="title"/>
          </p:nvPr>
        </p:nvSpPr>
        <p:spPr/>
        <p:txBody>
          <a:bodyPr/>
          <a:lstStyle/>
          <a:p>
            <a:r>
              <a:rPr lang="en-US" dirty="0"/>
              <a:t>“D” is for dispose</a:t>
            </a:r>
          </a:p>
        </p:txBody>
      </p:sp>
      <p:sp>
        <p:nvSpPr>
          <p:cNvPr id="5" name="Rectangle 4"/>
          <p:cNvSpPr/>
          <p:nvPr/>
        </p:nvSpPr>
        <p:spPr>
          <a:xfrm>
            <a:off x="8832879" y="6521518"/>
            <a:ext cx="2590774" cy="369332"/>
          </a:xfrm>
          <a:prstGeom prst="rect">
            <a:avLst/>
          </a:prstGeom>
        </p:spPr>
        <p:txBody>
          <a:bodyPr wrap="none">
            <a:spAutoFit/>
          </a:bodyPr>
          <a:lstStyle/>
          <a:p>
            <a:r>
              <a:rPr lang="en-US" b="1" dirty="0">
                <a:latin typeface="Consolas" panose="020B0609020204030204" pitchFamily="49" charset="0"/>
              </a:rPr>
              <a:t>Console &gt; </a:t>
            </a:r>
            <a:r>
              <a:rPr lang="en-US" b="1" dirty="0" err="1">
                <a:latin typeface="Consolas" panose="020B0609020204030204" pitchFamily="49" charset="0"/>
              </a:rPr>
              <a:t>Feline.cs</a:t>
            </a:r>
            <a:endParaRPr lang="en-US" dirty="0"/>
          </a:p>
        </p:txBody>
      </p:sp>
    </p:spTree>
    <p:extLst>
      <p:ext uri="{BB962C8B-B14F-4D97-AF65-F5344CB8AC3E}">
        <p14:creationId xmlns:p14="http://schemas.microsoft.com/office/powerpoint/2010/main" val="65559278"/>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Spot the problem</a:t>
            </a:r>
          </a:p>
        </p:txBody>
      </p:sp>
      <p:sp>
        <p:nvSpPr>
          <p:cNvPr id="4" name="TextBox 3"/>
          <p:cNvSpPr txBox="1"/>
          <p:nvPr/>
        </p:nvSpPr>
        <p:spPr>
          <a:xfrm>
            <a:off x="1006214" y="1250041"/>
            <a:ext cx="9143900" cy="2674578"/>
          </a:xfrm>
          <a:prstGeom prst="rect">
            <a:avLst/>
          </a:prstGeom>
          <a:solidFill>
            <a:schemeClr val="bg1"/>
          </a:solidFill>
          <a:ln w="25400">
            <a:solidFill>
              <a:schemeClr val="tx1"/>
            </a:solidFill>
          </a:ln>
        </p:spPr>
        <p:txBody>
          <a:bodyPr wrap="square" lIns="182880" tIns="146304" rIns="182880" bIns="146304" rtlCol="0">
            <a:spAutoFit/>
          </a:bodyPr>
          <a:lstStyle/>
          <a:p>
            <a:pPr>
              <a:lnSpc>
                <a:spcPct val="90000"/>
              </a:lnSpc>
              <a:spcAft>
                <a:spcPts val="600"/>
              </a:spcAft>
            </a:pPr>
            <a:r>
              <a:rPr lang="en-US" sz="2400" b="1" dirty="0">
                <a:gradFill>
                  <a:gsLst>
                    <a:gs pos="2917">
                      <a:schemeClr val="tx1"/>
                    </a:gs>
                    <a:gs pos="30000">
                      <a:schemeClr val="tx1"/>
                    </a:gs>
                  </a:gsLst>
                  <a:lin ang="5400000" scaled="0"/>
                </a:gradFill>
                <a:latin typeface="Consolas" panose="020B0609020204030204" pitchFamily="49" charset="0"/>
              </a:rPr>
              <a:t>public static string Serialize(object </a:t>
            </a:r>
            <a:r>
              <a:rPr lang="en-US" sz="2400" b="1" dirty="0" err="1">
                <a:gradFill>
                  <a:gsLst>
                    <a:gs pos="2917">
                      <a:schemeClr val="tx1"/>
                    </a:gs>
                    <a:gs pos="30000">
                      <a:schemeClr val="tx1"/>
                    </a:gs>
                  </a:gsLst>
                  <a:lin ang="5400000" scaled="0"/>
                </a:gradFill>
                <a:latin typeface="Consolas" panose="020B0609020204030204" pitchFamily="49" charset="0"/>
              </a:rPr>
              <a:t>obj</a:t>
            </a:r>
            <a:r>
              <a:rPr lang="en-US" sz="2400" b="1" dirty="0">
                <a:gradFill>
                  <a:gsLst>
                    <a:gs pos="2917">
                      <a:schemeClr val="tx1"/>
                    </a:gs>
                    <a:gs pos="30000">
                      <a:schemeClr val="tx1"/>
                    </a:gs>
                  </a:gsLst>
                  <a:lin ang="5400000" scaled="0"/>
                </a:gradFill>
                <a:latin typeface="Consolas" panose="020B0609020204030204" pitchFamily="49" charset="0"/>
              </a:rPr>
              <a:t>)</a:t>
            </a:r>
          </a:p>
          <a:p>
            <a:pPr>
              <a:lnSpc>
                <a:spcPct val="90000"/>
              </a:lnSpc>
              <a:spcAft>
                <a:spcPts val="600"/>
              </a:spcAft>
            </a:pPr>
            <a:r>
              <a:rPr lang="en-US" sz="2400" b="1" dirty="0">
                <a:gradFill>
                  <a:gsLst>
                    <a:gs pos="2917">
                      <a:schemeClr val="tx1"/>
                    </a:gs>
                    <a:gs pos="30000">
                      <a:schemeClr val="tx1"/>
                    </a:gs>
                  </a:gsLst>
                  <a:lin ang="5400000" scaled="0"/>
                </a:gradFill>
                <a:latin typeface="Consolas" panose="020B0609020204030204" pitchFamily="49" charset="0"/>
              </a:rPr>
              <a:t>{</a:t>
            </a:r>
          </a:p>
          <a:p>
            <a:pPr>
              <a:lnSpc>
                <a:spcPct val="90000"/>
              </a:lnSpc>
              <a:spcAft>
                <a:spcPts val="600"/>
              </a:spcAft>
            </a:pPr>
            <a:r>
              <a:rPr lang="en-US" sz="2400" b="1" dirty="0">
                <a:gradFill>
                  <a:gsLst>
                    <a:gs pos="2917">
                      <a:schemeClr val="tx1"/>
                    </a:gs>
                    <a:gs pos="30000">
                      <a:schemeClr val="tx1"/>
                    </a:gs>
                  </a:gsLst>
                  <a:lin ang="5400000" scaled="0"/>
                </a:gradFill>
                <a:latin typeface="Consolas" panose="020B0609020204030204" pitchFamily="49" charset="0"/>
              </a:rPr>
              <a:t>    </a:t>
            </a:r>
            <a:r>
              <a:rPr lang="en-US" sz="2400" b="1" dirty="0" err="1">
                <a:gradFill>
                  <a:gsLst>
                    <a:gs pos="2917">
                      <a:schemeClr val="tx1"/>
                    </a:gs>
                    <a:gs pos="30000">
                      <a:schemeClr val="tx1"/>
                    </a:gs>
                  </a:gsLst>
                  <a:lin ang="5400000" scaled="0"/>
                </a:gradFill>
                <a:latin typeface="Consolas" panose="020B0609020204030204" pitchFamily="49" charset="0"/>
              </a:rPr>
              <a:t>StringWriter</a:t>
            </a:r>
            <a:r>
              <a:rPr lang="en-US" sz="2400" b="1" dirty="0">
                <a:gradFill>
                  <a:gsLst>
                    <a:gs pos="2917">
                      <a:schemeClr val="tx1"/>
                    </a:gs>
                    <a:gs pos="30000">
                      <a:schemeClr val="tx1"/>
                    </a:gs>
                  </a:gsLst>
                  <a:lin ang="5400000" scaled="0"/>
                </a:gradFill>
                <a:latin typeface="Consolas" panose="020B0609020204030204" pitchFamily="49" charset="0"/>
              </a:rPr>
              <a:t> writer = new </a:t>
            </a:r>
            <a:r>
              <a:rPr lang="en-US" sz="2400" b="1" dirty="0" err="1">
                <a:gradFill>
                  <a:gsLst>
                    <a:gs pos="2917">
                      <a:schemeClr val="tx1"/>
                    </a:gs>
                    <a:gs pos="30000">
                      <a:schemeClr val="tx1"/>
                    </a:gs>
                  </a:gsLst>
                  <a:lin ang="5400000" scaled="0"/>
                </a:gradFill>
                <a:latin typeface="Consolas" panose="020B0609020204030204" pitchFamily="49" charset="0"/>
              </a:rPr>
              <a:t>StringWriter</a:t>
            </a:r>
            <a:r>
              <a:rPr lang="en-US" sz="2400" b="1" dirty="0">
                <a:gradFill>
                  <a:gsLst>
                    <a:gs pos="2917">
                      <a:schemeClr val="tx1"/>
                    </a:gs>
                    <a:gs pos="30000">
                      <a:schemeClr val="tx1"/>
                    </a:gs>
                  </a:gsLst>
                  <a:lin ang="5400000" scaled="0"/>
                </a:gradFill>
                <a:latin typeface="Consolas" panose="020B0609020204030204" pitchFamily="49" charset="0"/>
              </a:rPr>
              <a:t>();</a:t>
            </a:r>
          </a:p>
          <a:p>
            <a:pPr>
              <a:lnSpc>
                <a:spcPct val="90000"/>
              </a:lnSpc>
              <a:spcAft>
                <a:spcPts val="600"/>
              </a:spcAft>
            </a:pPr>
            <a:r>
              <a:rPr lang="en-US" sz="2400" b="1" dirty="0">
                <a:gradFill>
                  <a:gsLst>
                    <a:gs pos="2917">
                      <a:schemeClr val="tx1"/>
                    </a:gs>
                    <a:gs pos="30000">
                      <a:schemeClr val="tx1"/>
                    </a:gs>
                  </a:gsLst>
                  <a:lin ang="5400000" scaled="0"/>
                </a:gradFill>
                <a:latin typeface="Consolas" panose="020B0609020204030204" pitchFamily="49" charset="0"/>
              </a:rPr>
              <a:t>    new </a:t>
            </a:r>
            <a:r>
              <a:rPr lang="en-US" sz="2400" b="1" dirty="0" err="1">
                <a:gradFill>
                  <a:gsLst>
                    <a:gs pos="2917">
                      <a:schemeClr val="tx1"/>
                    </a:gs>
                    <a:gs pos="30000">
                      <a:schemeClr val="tx1"/>
                    </a:gs>
                  </a:gsLst>
                  <a:lin ang="5400000" scaled="0"/>
                </a:gradFill>
                <a:latin typeface="Consolas" panose="020B0609020204030204" pitchFamily="49" charset="0"/>
              </a:rPr>
              <a:t>SpecialFormatter</a:t>
            </a:r>
            <a:r>
              <a:rPr lang="en-US" sz="2400" b="1" dirty="0">
                <a:gradFill>
                  <a:gsLst>
                    <a:gs pos="2917">
                      <a:schemeClr val="tx1"/>
                    </a:gs>
                    <a:gs pos="30000">
                      <a:schemeClr val="tx1"/>
                    </a:gs>
                  </a:gsLst>
                  <a:lin ang="5400000" scaled="0"/>
                </a:gradFill>
                <a:latin typeface="Consolas" panose="020B0609020204030204" pitchFamily="49" charset="0"/>
              </a:rPr>
              <a:t>().Serialize(writer, </a:t>
            </a:r>
            <a:r>
              <a:rPr lang="en-US" sz="2400" b="1" dirty="0" err="1">
                <a:gradFill>
                  <a:gsLst>
                    <a:gs pos="2917">
                      <a:schemeClr val="tx1"/>
                    </a:gs>
                    <a:gs pos="30000">
                      <a:schemeClr val="tx1"/>
                    </a:gs>
                  </a:gsLst>
                  <a:lin ang="5400000" scaled="0"/>
                </a:gradFill>
                <a:latin typeface="Consolas" panose="020B0609020204030204" pitchFamily="49" charset="0"/>
              </a:rPr>
              <a:t>obj</a:t>
            </a:r>
            <a:r>
              <a:rPr lang="en-US" sz="2400" b="1" dirty="0">
                <a:gradFill>
                  <a:gsLst>
                    <a:gs pos="2917">
                      <a:schemeClr val="tx1"/>
                    </a:gs>
                    <a:gs pos="30000">
                      <a:schemeClr val="tx1"/>
                    </a:gs>
                  </a:gsLst>
                  <a:lin ang="5400000" scaled="0"/>
                </a:gradFill>
                <a:latin typeface="Consolas" panose="020B0609020204030204" pitchFamily="49" charset="0"/>
              </a:rPr>
              <a:t>);</a:t>
            </a:r>
          </a:p>
          <a:p>
            <a:pPr>
              <a:lnSpc>
                <a:spcPct val="90000"/>
              </a:lnSpc>
              <a:spcAft>
                <a:spcPts val="600"/>
              </a:spcAft>
            </a:pPr>
            <a:r>
              <a:rPr lang="en-US" sz="2400" b="1" dirty="0">
                <a:gradFill>
                  <a:gsLst>
                    <a:gs pos="2917">
                      <a:schemeClr val="tx1"/>
                    </a:gs>
                    <a:gs pos="30000">
                      <a:schemeClr val="tx1"/>
                    </a:gs>
                  </a:gsLst>
                  <a:lin ang="5400000" scaled="0"/>
                </a:gradFill>
                <a:latin typeface="Consolas" panose="020B0609020204030204" pitchFamily="49" charset="0"/>
              </a:rPr>
              <a:t>    return </a:t>
            </a:r>
            <a:r>
              <a:rPr lang="en-US" sz="2400" b="1" dirty="0" err="1">
                <a:gradFill>
                  <a:gsLst>
                    <a:gs pos="2917">
                      <a:schemeClr val="tx1"/>
                    </a:gs>
                    <a:gs pos="30000">
                      <a:schemeClr val="tx1"/>
                    </a:gs>
                  </a:gsLst>
                  <a:lin ang="5400000" scaled="0"/>
                </a:gradFill>
                <a:latin typeface="Consolas" panose="020B0609020204030204" pitchFamily="49" charset="0"/>
              </a:rPr>
              <a:t>writer.ToString</a:t>
            </a:r>
            <a:r>
              <a:rPr lang="en-US" sz="2400" b="1" dirty="0">
                <a:gradFill>
                  <a:gsLst>
                    <a:gs pos="2917">
                      <a:schemeClr val="tx1"/>
                    </a:gs>
                    <a:gs pos="30000">
                      <a:schemeClr val="tx1"/>
                    </a:gs>
                  </a:gsLst>
                  <a:lin ang="5400000" scaled="0"/>
                </a:gradFill>
                <a:latin typeface="Consolas" panose="020B0609020204030204" pitchFamily="49" charset="0"/>
              </a:rPr>
              <a:t>();</a:t>
            </a:r>
          </a:p>
          <a:p>
            <a:pPr>
              <a:lnSpc>
                <a:spcPct val="90000"/>
              </a:lnSpc>
              <a:spcAft>
                <a:spcPts val="600"/>
              </a:spcAft>
            </a:pPr>
            <a:r>
              <a:rPr lang="en-US" sz="2400" b="1" dirty="0">
                <a:gradFill>
                  <a:gsLst>
                    <a:gs pos="2917">
                      <a:schemeClr val="tx1"/>
                    </a:gs>
                    <a:gs pos="30000">
                      <a:schemeClr val="tx1"/>
                    </a:gs>
                  </a:gsLst>
                  <a:lin ang="5400000" scaled="0"/>
                </a:gradFill>
                <a:latin typeface="Consolas" panose="020B0609020204030204" pitchFamily="49" charset="0"/>
              </a:rPr>
              <a:t>}</a:t>
            </a:r>
          </a:p>
        </p:txBody>
      </p:sp>
      <p:sp>
        <p:nvSpPr>
          <p:cNvPr id="5" name="Rectangle 4"/>
          <p:cNvSpPr/>
          <p:nvPr/>
        </p:nvSpPr>
        <p:spPr>
          <a:xfrm>
            <a:off x="7772700" y="6329919"/>
            <a:ext cx="3730508" cy="369332"/>
          </a:xfrm>
          <a:prstGeom prst="rect">
            <a:avLst/>
          </a:prstGeom>
        </p:spPr>
        <p:txBody>
          <a:bodyPr wrap="none">
            <a:spAutoFit/>
          </a:bodyPr>
          <a:lstStyle/>
          <a:p>
            <a:r>
              <a:rPr lang="en-US" b="1" dirty="0" err="1">
                <a:latin typeface="Consolas" panose="020B0609020204030204" pitchFamily="49" charset="0"/>
              </a:rPr>
              <a:t>RoslynProofsCore</a:t>
            </a:r>
            <a:r>
              <a:rPr lang="en-US" b="1" dirty="0">
                <a:latin typeface="Consolas" panose="020B0609020204030204" pitchFamily="49" charset="0"/>
              </a:rPr>
              <a:t> &gt; </a:t>
            </a:r>
            <a:r>
              <a:rPr lang="en-US" b="1" dirty="0" err="1">
                <a:latin typeface="Consolas" panose="020B0609020204030204" pitchFamily="49" charset="0"/>
              </a:rPr>
              <a:t>Feline.cs</a:t>
            </a:r>
            <a:endParaRPr lang="en-US" dirty="0"/>
          </a:p>
        </p:txBody>
      </p:sp>
    </p:spTree>
    <p:extLst>
      <p:ext uri="{BB962C8B-B14F-4D97-AF65-F5344CB8AC3E}">
        <p14:creationId xmlns:p14="http://schemas.microsoft.com/office/powerpoint/2010/main" val="2520287800"/>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2" fontAlgn="base"/>
            <a:r>
              <a:rPr lang="en-US" sz="4000" dirty="0">
                <a:effectLst>
                  <a:glow>
                    <a:srgbClr val="000000"/>
                  </a:glow>
                  <a:outerShdw sx="0" sy="0">
                    <a:srgbClr val="000000"/>
                  </a:outerShdw>
                  <a:reflection stA="0" endPos="0" fadeDir="0" sx="0" sy="0"/>
                </a:effectLst>
                <a:latin typeface="+mj-lt"/>
              </a:rPr>
              <a:t>Object should be disposed [CA2000]</a:t>
            </a:r>
          </a:p>
        </p:txBody>
      </p:sp>
      <p:sp>
        <p:nvSpPr>
          <p:cNvPr id="4" name="TextBox 3"/>
          <p:cNvSpPr txBox="1"/>
          <p:nvPr/>
        </p:nvSpPr>
        <p:spPr>
          <a:xfrm>
            <a:off x="549019" y="1209280"/>
            <a:ext cx="9692534" cy="3493264"/>
          </a:xfrm>
          <a:prstGeom prst="rect">
            <a:avLst/>
          </a:prstGeom>
          <a:solidFill>
            <a:schemeClr val="bg1"/>
          </a:solidFill>
          <a:ln w="25400">
            <a:solidFill>
              <a:schemeClr val="tx1"/>
            </a:solidFill>
          </a:ln>
        </p:spPr>
        <p:txBody>
          <a:bodyPr wrap="square" lIns="182880" tIns="146304" rIns="182880" bIns="146304" rtlCol="0">
            <a:spAutoFit/>
          </a:bodyPr>
          <a:lstStyle/>
          <a:p>
            <a:pPr>
              <a:lnSpc>
                <a:spcPct val="90000"/>
              </a:lnSpc>
              <a:spcAft>
                <a:spcPts val="600"/>
              </a:spcAft>
            </a:pPr>
            <a:r>
              <a:rPr lang="en-US" sz="2400" b="1" dirty="0">
                <a:gradFill>
                  <a:gsLst>
                    <a:gs pos="2917">
                      <a:schemeClr val="tx1"/>
                    </a:gs>
                    <a:gs pos="30000">
                      <a:schemeClr val="tx1"/>
                    </a:gs>
                  </a:gsLst>
                  <a:lin ang="5400000" scaled="0"/>
                </a:gradFill>
                <a:latin typeface="Consolas" panose="020B0609020204030204" pitchFamily="49" charset="0"/>
              </a:rPr>
              <a:t>public static string </a:t>
            </a:r>
            <a:r>
              <a:rPr lang="en-US" sz="2400" b="1" dirty="0" err="1">
                <a:gradFill>
                  <a:gsLst>
                    <a:gs pos="2917">
                      <a:schemeClr val="tx1"/>
                    </a:gs>
                    <a:gs pos="30000">
                      <a:schemeClr val="tx1"/>
                    </a:gs>
                  </a:gsLst>
                  <a:lin ang="5400000" scaled="0"/>
                </a:gradFill>
                <a:latin typeface="Consolas" panose="020B0609020204030204" pitchFamily="49" charset="0"/>
              </a:rPr>
              <a:t>SerializeBetter</a:t>
            </a:r>
            <a:r>
              <a:rPr lang="en-US" sz="2400" b="1" dirty="0">
                <a:gradFill>
                  <a:gsLst>
                    <a:gs pos="2917">
                      <a:schemeClr val="tx1"/>
                    </a:gs>
                    <a:gs pos="30000">
                      <a:schemeClr val="tx1"/>
                    </a:gs>
                  </a:gsLst>
                  <a:lin ang="5400000" scaled="0"/>
                </a:gradFill>
                <a:latin typeface="Consolas" panose="020B0609020204030204" pitchFamily="49" charset="0"/>
              </a:rPr>
              <a:t>(object </a:t>
            </a:r>
            <a:r>
              <a:rPr lang="en-US" sz="2400" b="1" dirty="0" err="1">
                <a:gradFill>
                  <a:gsLst>
                    <a:gs pos="2917">
                      <a:schemeClr val="tx1"/>
                    </a:gs>
                    <a:gs pos="30000">
                      <a:schemeClr val="tx1"/>
                    </a:gs>
                  </a:gsLst>
                  <a:lin ang="5400000" scaled="0"/>
                </a:gradFill>
                <a:latin typeface="Consolas" panose="020B0609020204030204" pitchFamily="49" charset="0"/>
              </a:rPr>
              <a:t>obj</a:t>
            </a:r>
            <a:r>
              <a:rPr lang="en-US" sz="2400" b="1" dirty="0">
                <a:gradFill>
                  <a:gsLst>
                    <a:gs pos="2917">
                      <a:schemeClr val="tx1"/>
                    </a:gs>
                    <a:gs pos="30000">
                      <a:schemeClr val="tx1"/>
                    </a:gs>
                  </a:gsLst>
                  <a:lin ang="5400000" scaled="0"/>
                </a:gradFill>
                <a:latin typeface="Consolas" panose="020B0609020204030204" pitchFamily="49" charset="0"/>
              </a:rPr>
              <a:t>)</a:t>
            </a:r>
          </a:p>
          <a:p>
            <a:pPr>
              <a:lnSpc>
                <a:spcPct val="90000"/>
              </a:lnSpc>
              <a:spcAft>
                <a:spcPts val="600"/>
              </a:spcAft>
            </a:pPr>
            <a:r>
              <a:rPr lang="en-US" sz="2400" b="1" dirty="0">
                <a:gradFill>
                  <a:gsLst>
                    <a:gs pos="2917">
                      <a:schemeClr val="tx1"/>
                    </a:gs>
                    <a:gs pos="30000">
                      <a:schemeClr val="tx1"/>
                    </a:gs>
                  </a:gsLst>
                  <a:lin ang="5400000" scaled="0"/>
                </a:gradFill>
                <a:latin typeface="Consolas" panose="020B0609020204030204" pitchFamily="49" charset="0"/>
              </a:rPr>
              <a:t>{</a:t>
            </a:r>
          </a:p>
          <a:p>
            <a:pPr>
              <a:lnSpc>
                <a:spcPct val="90000"/>
              </a:lnSpc>
              <a:spcAft>
                <a:spcPts val="600"/>
              </a:spcAft>
            </a:pPr>
            <a:r>
              <a:rPr lang="en-US" sz="2400" b="1" dirty="0">
                <a:gradFill>
                  <a:gsLst>
                    <a:gs pos="2917">
                      <a:schemeClr val="tx1"/>
                    </a:gs>
                    <a:gs pos="30000">
                      <a:schemeClr val="tx1"/>
                    </a:gs>
                  </a:gsLst>
                  <a:lin ang="5400000" scaled="0"/>
                </a:gradFill>
                <a:highlight>
                  <a:srgbClr val="FFFF00"/>
                </a:highlight>
                <a:latin typeface="Consolas" panose="020B0609020204030204" pitchFamily="49" charset="0"/>
              </a:rPr>
              <a:t>    using (</a:t>
            </a:r>
            <a:r>
              <a:rPr lang="en-US" sz="2400" b="1" dirty="0" err="1">
                <a:gradFill>
                  <a:gsLst>
                    <a:gs pos="2917">
                      <a:schemeClr val="tx1"/>
                    </a:gs>
                    <a:gs pos="30000">
                      <a:schemeClr val="tx1"/>
                    </a:gs>
                  </a:gsLst>
                  <a:lin ang="5400000" scaled="0"/>
                </a:gradFill>
                <a:highlight>
                  <a:srgbClr val="FFFF00"/>
                </a:highlight>
                <a:latin typeface="Consolas" panose="020B0609020204030204" pitchFamily="49" charset="0"/>
              </a:rPr>
              <a:t>StringWriter</a:t>
            </a:r>
            <a:r>
              <a:rPr lang="en-US" sz="2400" b="1" dirty="0">
                <a:gradFill>
                  <a:gsLst>
                    <a:gs pos="2917">
                      <a:schemeClr val="tx1"/>
                    </a:gs>
                    <a:gs pos="30000">
                      <a:schemeClr val="tx1"/>
                    </a:gs>
                  </a:gsLst>
                  <a:lin ang="5400000" scaled="0"/>
                </a:gradFill>
                <a:highlight>
                  <a:srgbClr val="FFFF00"/>
                </a:highlight>
                <a:latin typeface="Consolas" panose="020B0609020204030204" pitchFamily="49" charset="0"/>
              </a:rPr>
              <a:t> writer = new </a:t>
            </a:r>
            <a:r>
              <a:rPr lang="en-US" sz="2400" b="1" dirty="0" err="1">
                <a:gradFill>
                  <a:gsLst>
                    <a:gs pos="2917">
                      <a:schemeClr val="tx1"/>
                    </a:gs>
                    <a:gs pos="30000">
                      <a:schemeClr val="tx1"/>
                    </a:gs>
                  </a:gsLst>
                  <a:lin ang="5400000" scaled="0"/>
                </a:gradFill>
                <a:highlight>
                  <a:srgbClr val="FFFF00"/>
                </a:highlight>
                <a:latin typeface="Consolas" panose="020B0609020204030204" pitchFamily="49" charset="0"/>
              </a:rPr>
              <a:t>StringWriter</a:t>
            </a:r>
            <a:r>
              <a:rPr lang="en-US" sz="2400" b="1" dirty="0">
                <a:gradFill>
                  <a:gsLst>
                    <a:gs pos="2917">
                      <a:schemeClr val="tx1"/>
                    </a:gs>
                    <a:gs pos="30000">
                      <a:schemeClr val="tx1"/>
                    </a:gs>
                  </a:gsLst>
                  <a:lin ang="5400000" scaled="0"/>
                </a:gradFill>
                <a:highlight>
                  <a:srgbClr val="FFFF00"/>
                </a:highlight>
                <a:latin typeface="Consolas" panose="020B0609020204030204" pitchFamily="49" charset="0"/>
              </a:rPr>
              <a:t>())</a:t>
            </a:r>
          </a:p>
          <a:p>
            <a:pPr>
              <a:lnSpc>
                <a:spcPct val="90000"/>
              </a:lnSpc>
              <a:spcAft>
                <a:spcPts val="600"/>
              </a:spcAft>
            </a:pPr>
            <a:r>
              <a:rPr lang="en-US" sz="2400" b="1" dirty="0">
                <a:gradFill>
                  <a:gsLst>
                    <a:gs pos="2917">
                      <a:schemeClr val="tx1"/>
                    </a:gs>
                    <a:gs pos="30000">
                      <a:schemeClr val="tx1"/>
                    </a:gs>
                  </a:gsLst>
                  <a:lin ang="5400000" scaled="0"/>
                </a:gradFill>
                <a:latin typeface="Consolas" panose="020B0609020204030204" pitchFamily="49" charset="0"/>
              </a:rPr>
              <a:t>    {</a:t>
            </a:r>
          </a:p>
          <a:p>
            <a:pPr>
              <a:lnSpc>
                <a:spcPct val="90000"/>
              </a:lnSpc>
              <a:spcAft>
                <a:spcPts val="600"/>
              </a:spcAft>
            </a:pPr>
            <a:r>
              <a:rPr lang="en-US" sz="2400" b="1" dirty="0">
                <a:gradFill>
                  <a:gsLst>
                    <a:gs pos="2917">
                      <a:schemeClr val="tx1"/>
                    </a:gs>
                    <a:gs pos="30000">
                      <a:schemeClr val="tx1"/>
                    </a:gs>
                  </a:gsLst>
                  <a:lin ang="5400000" scaled="0"/>
                </a:gradFill>
                <a:latin typeface="Consolas" panose="020B0609020204030204" pitchFamily="49" charset="0"/>
              </a:rPr>
              <a:t>        </a:t>
            </a:r>
            <a:r>
              <a:rPr lang="en-US" sz="2400" b="1" dirty="0" err="1">
                <a:gradFill>
                  <a:gsLst>
                    <a:gs pos="2917">
                      <a:schemeClr val="tx1"/>
                    </a:gs>
                    <a:gs pos="30000">
                      <a:schemeClr val="tx1"/>
                    </a:gs>
                  </a:gsLst>
                  <a:lin ang="5400000" scaled="0"/>
                </a:gradFill>
                <a:latin typeface="Consolas" panose="020B0609020204030204" pitchFamily="49" charset="0"/>
              </a:rPr>
              <a:t>SpecialFormatter.SerializeBetter</a:t>
            </a:r>
            <a:r>
              <a:rPr lang="en-US" sz="2400" b="1" dirty="0">
                <a:gradFill>
                  <a:gsLst>
                    <a:gs pos="2917">
                      <a:schemeClr val="tx1"/>
                    </a:gs>
                    <a:gs pos="30000">
                      <a:schemeClr val="tx1"/>
                    </a:gs>
                  </a:gsLst>
                  <a:lin ang="5400000" scaled="0"/>
                </a:gradFill>
                <a:latin typeface="Consolas" panose="020B0609020204030204" pitchFamily="49" charset="0"/>
              </a:rPr>
              <a:t>(writer, </a:t>
            </a:r>
            <a:r>
              <a:rPr lang="en-US" sz="2400" b="1" dirty="0" err="1">
                <a:gradFill>
                  <a:gsLst>
                    <a:gs pos="2917">
                      <a:schemeClr val="tx1"/>
                    </a:gs>
                    <a:gs pos="30000">
                      <a:schemeClr val="tx1"/>
                    </a:gs>
                  </a:gsLst>
                  <a:lin ang="5400000" scaled="0"/>
                </a:gradFill>
                <a:latin typeface="Consolas" panose="020B0609020204030204" pitchFamily="49" charset="0"/>
              </a:rPr>
              <a:t>obj</a:t>
            </a:r>
            <a:r>
              <a:rPr lang="en-US" sz="2400" b="1" dirty="0">
                <a:gradFill>
                  <a:gsLst>
                    <a:gs pos="2917">
                      <a:schemeClr val="tx1"/>
                    </a:gs>
                    <a:gs pos="30000">
                      <a:schemeClr val="tx1"/>
                    </a:gs>
                  </a:gsLst>
                  <a:lin ang="5400000" scaled="0"/>
                </a:gradFill>
                <a:latin typeface="Consolas" panose="020B0609020204030204" pitchFamily="49" charset="0"/>
              </a:rPr>
              <a:t>);</a:t>
            </a:r>
          </a:p>
          <a:p>
            <a:pPr>
              <a:lnSpc>
                <a:spcPct val="90000"/>
              </a:lnSpc>
              <a:spcAft>
                <a:spcPts val="600"/>
              </a:spcAft>
            </a:pPr>
            <a:r>
              <a:rPr lang="en-US" sz="2400" b="1" dirty="0">
                <a:gradFill>
                  <a:gsLst>
                    <a:gs pos="2917">
                      <a:schemeClr val="tx1"/>
                    </a:gs>
                    <a:gs pos="30000">
                      <a:schemeClr val="tx1"/>
                    </a:gs>
                  </a:gsLst>
                  <a:lin ang="5400000" scaled="0"/>
                </a:gradFill>
                <a:latin typeface="Consolas" panose="020B0609020204030204" pitchFamily="49" charset="0"/>
              </a:rPr>
              <a:t>        return </a:t>
            </a:r>
            <a:r>
              <a:rPr lang="en-US" sz="2400" b="1" dirty="0" err="1">
                <a:gradFill>
                  <a:gsLst>
                    <a:gs pos="2917">
                      <a:schemeClr val="tx1"/>
                    </a:gs>
                    <a:gs pos="30000">
                      <a:schemeClr val="tx1"/>
                    </a:gs>
                  </a:gsLst>
                  <a:lin ang="5400000" scaled="0"/>
                </a:gradFill>
                <a:latin typeface="Consolas" panose="020B0609020204030204" pitchFamily="49" charset="0"/>
              </a:rPr>
              <a:t>writer.ToString</a:t>
            </a:r>
            <a:r>
              <a:rPr lang="en-US" sz="2400" b="1" dirty="0">
                <a:gradFill>
                  <a:gsLst>
                    <a:gs pos="2917">
                      <a:schemeClr val="tx1"/>
                    </a:gs>
                    <a:gs pos="30000">
                      <a:schemeClr val="tx1"/>
                    </a:gs>
                  </a:gsLst>
                  <a:lin ang="5400000" scaled="0"/>
                </a:gradFill>
                <a:latin typeface="Consolas" panose="020B0609020204030204" pitchFamily="49" charset="0"/>
              </a:rPr>
              <a:t>();</a:t>
            </a:r>
          </a:p>
          <a:p>
            <a:pPr>
              <a:lnSpc>
                <a:spcPct val="90000"/>
              </a:lnSpc>
              <a:spcAft>
                <a:spcPts val="600"/>
              </a:spcAft>
            </a:pPr>
            <a:r>
              <a:rPr lang="en-US" sz="2400" b="1" dirty="0">
                <a:gradFill>
                  <a:gsLst>
                    <a:gs pos="2917">
                      <a:schemeClr val="tx1"/>
                    </a:gs>
                    <a:gs pos="30000">
                      <a:schemeClr val="tx1"/>
                    </a:gs>
                  </a:gsLst>
                  <a:lin ang="5400000" scaled="0"/>
                </a:gradFill>
                <a:latin typeface="Consolas" panose="020B0609020204030204" pitchFamily="49" charset="0"/>
              </a:rPr>
              <a:t>    }</a:t>
            </a:r>
          </a:p>
          <a:p>
            <a:pPr>
              <a:lnSpc>
                <a:spcPct val="90000"/>
              </a:lnSpc>
              <a:spcAft>
                <a:spcPts val="600"/>
              </a:spcAft>
            </a:pPr>
            <a:r>
              <a:rPr lang="en-US" sz="2400" b="1" dirty="0">
                <a:gradFill>
                  <a:gsLst>
                    <a:gs pos="2917">
                      <a:schemeClr val="tx1"/>
                    </a:gs>
                    <a:gs pos="30000">
                      <a:schemeClr val="tx1"/>
                    </a:gs>
                  </a:gsLst>
                  <a:lin ang="5400000" scaled="0"/>
                </a:gradFill>
                <a:latin typeface="Consolas" panose="020B0609020204030204" pitchFamily="49" charset="0"/>
              </a:rPr>
              <a:t>}</a:t>
            </a:r>
          </a:p>
        </p:txBody>
      </p:sp>
      <p:sp>
        <p:nvSpPr>
          <p:cNvPr id="6" name="Rectangle 5"/>
          <p:cNvSpPr/>
          <p:nvPr/>
        </p:nvSpPr>
        <p:spPr>
          <a:xfrm>
            <a:off x="8832879" y="6521518"/>
            <a:ext cx="3730508" cy="369332"/>
          </a:xfrm>
          <a:prstGeom prst="rect">
            <a:avLst/>
          </a:prstGeom>
        </p:spPr>
        <p:txBody>
          <a:bodyPr wrap="none">
            <a:spAutoFit/>
          </a:bodyPr>
          <a:lstStyle/>
          <a:p>
            <a:r>
              <a:rPr lang="en-US" b="1" dirty="0" err="1">
                <a:latin typeface="Consolas" panose="020B0609020204030204" pitchFamily="49" charset="0"/>
              </a:rPr>
              <a:t>RoslynProofsCore</a:t>
            </a:r>
            <a:r>
              <a:rPr lang="en-US" b="1" dirty="0">
                <a:latin typeface="Consolas" panose="020B0609020204030204" pitchFamily="49" charset="0"/>
              </a:rPr>
              <a:t> &gt; </a:t>
            </a:r>
            <a:r>
              <a:rPr lang="en-US" b="1" dirty="0" err="1">
                <a:latin typeface="Consolas" panose="020B0609020204030204" pitchFamily="49" charset="0"/>
              </a:rPr>
              <a:t>Feline.cs</a:t>
            </a:r>
            <a:endParaRPr lang="en-US" dirty="0"/>
          </a:p>
        </p:txBody>
      </p:sp>
    </p:spTree>
    <p:extLst>
      <p:ext uri="{BB962C8B-B14F-4D97-AF65-F5344CB8AC3E}">
        <p14:creationId xmlns:p14="http://schemas.microsoft.com/office/powerpoint/2010/main" val="2200380973"/>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Spot the problem</a:t>
            </a:r>
          </a:p>
        </p:txBody>
      </p:sp>
      <p:sp>
        <p:nvSpPr>
          <p:cNvPr id="5" name="TextBox 4"/>
          <p:cNvSpPr txBox="1"/>
          <p:nvPr/>
        </p:nvSpPr>
        <p:spPr>
          <a:xfrm>
            <a:off x="549020" y="1212849"/>
            <a:ext cx="11615184" cy="3250121"/>
          </a:xfrm>
          <a:prstGeom prst="rect">
            <a:avLst/>
          </a:prstGeom>
          <a:solidFill>
            <a:schemeClr val="bg1"/>
          </a:solidFill>
          <a:ln w="25400">
            <a:solidFill>
              <a:schemeClr val="tx1"/>
            </a:solidFill>
          </a:ln>
        </p:spPr>
        <p:txBody>
          <a:bodyPr wrap="square" lIns="182880" tIns="146304" rIns="182880" bIns="146304" rtlCol="0">
            <a:spAutoFit/>
          </a:bodyPr>
          <a:lstStyle/>
          <a:p>
            <a:r>
              <a:rPr lang="en-US" sz="2400" b="1" dirty="0">
                <a:latin typeface="Consolas" panose="020B0609020204030204" pitchFamily="49" charset="0"/>
              </a:rPr>
              <a:t>using (</a:t>
            </a:r>
            <a:r>
              <a:rPr lang="en-US" sz="2400" b="1" dirty="0" err="1">
                <a:latin typeface="Consolas" panose="020B0609020204030204" pitchFamily="49" charset="0"/>
              </a:rPr>
              <a:t>StreamWriter</a:t>
            </a:r>
            <a:r>
              <a:rPr lang="en-US" sz="2400" b="1" dirty="0">
                <a:latin typeface="Consolas" panose="020B0609020204030204" pitchFamily="49" charset="0"/>
              </a:rPr>
              <a:t> </a:t>
            </a:r>
            <a:r>
              <a:rPr lang="en-US" sz="2400" b="1" dirty="0" err="1">
                <a:latin typeface="Consolas" panose="020B0609020204030204" pitchFamily="49" charset="0"/>
              </a:rPr>
              <a:t>streamWriter</a:t>
            </a:r>
            <a:r>
              <a:rPr lang="en-US" sz="2400" b="1" dirty="0">
                <a:latin typeface="Consolas" panose="020B0609020204030204" pitchFamily="49" charset="0"/>
              </a:rPr>
              <a:t> = new </a:t>
            </a:r>
            <a:r>
              <a:rPr lang="en-US" sz="2400" b="1" dirty="0" err="1">
                <a:latin typeface="Consolas" panose="020B0609020204030204" pitchFamily="49" charset="0"/>
              </a:rPr>
              <a:t>System.IO.StreamWriter</a:t>
            </a:r>
            <a:r>
              <a:rPr lang="en-US" sz="2400" b="1" dirty="0">
                <a:latin typeface="Consolas" panose="020B0609020204030204" pitchFamily="49" charset="0"/>
              </a:rPr>
              <a:t>(@"out.txt"))</a:t>
            </a:r>
          </a:p>
          <a:p>
            <a:r>
              <a:rPr lang="en-US" sz="2400" b="1" dirty="0">
                <a:latin typeface="Consolas" panose="020B0609020204030204" pitchFamily="49" charset="0"/>
              </a:rPr>
              <a:t>{</a:t>
            </a:r>
          </a:p>
          <a:p>
            <a:r>
              <a:rPr lang="en-US" sz="2400" b="1" dirty="0">
                <a:latin typeface="Consolas" panose="020B0609020204030204" pitchFamily="49" charset="0"/>
              </a:rPr>
              <a:t>    string </a:t>
            </a:r>
            <a:r>
              <a:rPr lang="en-US" sz="2400" b="1" dirty="0" err="1">
                <a:latin typeface="Consolas" panose="020B0609020204030204" pitchFamily="49" charset="0"/>
              </a:rPr>
              <a:t>json</a:t>
            </a:r>
            <a:r>
              <a:rPr lang="en-US" sz="2400" b="1" dirty="0">
                <a:latin typeface="Consolas" panose="020B0609020204030204" pitchFamily="49" charset="0"/>
              </a:rPr>
              <a:t> = new </a:t>
            </a:r>
            <a:r>
              <a:rPr lang="en-US" sz="2400" b="1" dirty="0" err="1">
                <a:latin typeface="Consolas" panose="020B0609020204030204" pitchFamily="49" charset="0"/>
              </a:rPr>
              <a:t>JavaScriptSerializer</a:t>
            </a:r>
            <a:r>
              <a:rPr lang="en-US" sz="2400" b="1" dirty="0">
                <a:latin typeface="Consolas" panose="020B0609020204030204" pitchFamily="49" charset="0"/>
              </a:rPr>
              <a:t>().Serialize(value);</a:t>
            </a:r>
          </a:p>
          <a:p>
            <a:r>
              <a:rPr lang="en-US" sz="2400" b="1" dirty="0">
                <a:latin typeface="Consolas" panose="020B0609020204030204" pitchFamily="49" charset="0"/>
              </a:rPr>
              <a:t>    </a:t>
            </a:r>
            <a:r>
              <a:rPr lang="en-US" sz="2400" b="1" dirty="0" err="1">
                <a:latin typeface="Consolas" panose="020B0609020204030204" pitchFamily="49" charset="0"/>
              </a:rPr>
              <a:t>streamWriter.Write</a:t>
            </a:r>
            <a:r>
              <a:rPr lang="en-US" sz="2400" b="1" dirty="0">
                <a:latin typeface="Consolas" panose="020B0609020204030204" pitchFamily="49" charset="0"/>
              </a:rPr>
              <a:t>(</a:t>
            </a:r>
            <a:r>
              <a:rPr lang="en-US" sz="2400" b="1" dirty="0" err="1">
                <a:latin typeface="Consolas" panose="020B0609020204030204" pitchFamily="49" charset="0"/>
              </a:rPr>
              <a:t>json</a:t>
            </a:r>
            <a:r>
              <a:rPr lang="en-US" sz="2400" b="1" dirty="0">
                <a:latin typeface="Consolas" panose="020B0609020204030204" pitchFamily="49" charset="0"/>
              </a:rPr>
              <a:t>);</a:t>
            </a:r>
          </a:p>
          <a:p>
            <a:r>
              <a:rPr lang="en-US" sz="2400" b="1" dirty="0">
                <a:latin typeface="Consolas" panose="020B0609020204030204" pitchFamily="49" charset="0"/>
              </a:rPr>
              <a:t>    </a:t>
            </a:r>
            <a:r>
              <a:rPr lang="en-US" sz="2400" b="1" dirty="0" err="1">
                <a:latin typeface="Consolas" panose="020B0609020204030204" pitchFamily="49" charset="0"/>
              </a:rPr>
              <a:t>streamWriter.Flush</a:t>
            </a:r>
            <a:r>
              <a:rPr lang="en-US" sz="2400" b="1" dirty="0">
                <a:latin typeface="Consolas" panose="020B0609020204030204" pitchFamily="49" charset="0"/>
              </a:rPr>
              <a:t>();</a:t>
            </a:r>
          </a:p>
          <a:p>
            <a:r>
              <a:rPr lang="en-US" sz="2400" b="1" dirty="0">
                <a:latin typeface="Consolas" panose="020B0609020204030204" pitchFamily="49" charset="0"/>
              </a:rPr>
              <a:t>    </a:t>
            </a:r>
            <a:r>
              <a:rPr lang="en-US" sz="2400" b="1" dirty="0" err="1">
                <a:latin typeface="Consolas" panose="020B0609020204030204" pitchFamily="49" charset="0"/>
              </a:rPr>
              <a:t>streamWriter.Close</a:t>
            </a:r>
            <a:r>
              <a:rPr lang="en-US" sz="2400" b="1" dirty="0">
                <a:latin typeface="Consolas" panose="020B0609020204030204" pitchFamily="49" charset="0"/>
              </a:rPr>
              <a:t>();</a:t>
            </a:r>
          </a:p>
          <a:p>
            <a:r>
              <a:rPr lang="en-US" sz="2400" b="1" dirty="0">
                <a:latin typeface="Consolas" panose="020B0609020204030204" pitchFamily="49" charset="0"/>
              </a:rPr>
              <a:t>}</a:t>
            </a:r>
          </a:p>
        </p:txBody>
      </p:sp>
      <p:sp>
        <p:nvSpPr>
          <p:cNvPr id="4" name="Rectangle 3"/>
          <p:cNvSpPr/>
          <p:nvPr/>
        </p:nvSpPr>
        <p:spPr>
          <a:xfrm>
            <a:off x="8832879" y="6521518"/>
            <a:ext cx="2590774" cy="369332"/>
          </a:xfrm>
          <a:prstGeom prst="rect">
            <a:avLst/>
          </a:prstGeom>
        </p:spPr>
        <p:txBody>
          <a:bodyPr wrap="none">
            <a:spAutoFit/>
          </a:bodyPr>
          <a:lstStyle/>
          <a:p>
            <a:r>
              <a:rPr lang="en-US" b="1" dirty="0">
                <a:latin typeface="Consolas" panose="020B0609020204030204" pitchFamily="49" charset="0"/>
              </a:rPr>
              <a:t>Web &gt; </a:t>
            </a:r>
            <a:r>
              <a:rPr lang="en-US" b="1" dirty="0" err="1">
                <a:latin typeface="Consolas" panose="020B0609020204030204" pitchFamily="49" charset="0"/>
              </a:rPr>
              <a:t>JSONHelper.cs</a:t>
            </a:r>
            <a:endParaRPr lang="en-US" dirty="0"/>
          </a:p>
        </p:txBody>
      </p:sp>
    </p:spTree>
    <p:extLst>
      <p:ext uri="{BB962C8B-B14F-4D97-AF65-F5344CB8AC3E}">
        <p14:creationId xmlns:p14="http://schemas.microsoft.com/office/powerpoint/2010/main" val="1484968583"/>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Spot the problem</a:t>
            </a:r>
          </a:p>
        </p:txBody>
      </p:sp>
      <p:sp>
        <p:nvSpPr>
          <p:cNvPr id="4" name="TextBox 3"/>
          <p:cNvSpPr txBox="1"/>
          <p:nvPr/>
        </p:nvSpPr>
        <p:spPr>
          <a:xfrm>
            <a:off x="549019" y="1485604"/>
            <a:ext cx="10515485" cy="3988784"/>
          </a:xfrm>
          <a:prstGeom prst="rect">
            <a:avLst/>
          </a:prstGeom>
          <a:solidFill>
            <a:schemeClr val="bg1"/>
          </a:solidFill>
          <a:ln w="25400">
            <a:solidFill>
              <a:schemeClr val="tx1"/>
            </a:solidFill>
          </a:ln>
        </p:spPr>
        <p:txBody>
          <a:bodyPr wrap="square" lIns="182880" tIns="146304" rIns="182880" bIns="146304" rtlCol="0">
            <a:spAutoFit/>
          </a:bodyPr>
          <a:lstStyle/>
          <a:p>
            <a:r>
              <a:rPr lang="en-US" sz="2000" b="1" dirty="0">
                <a:latin typeface="Consolas" panose="020B0609020204030204" pitchFamily="49" charset="0"/>
              </a:rPr>
              <a:t>protected virtual void Dispose(bool disposing)</a:t>
            </a:r>
          </a:p>
          <a:p>
            <a:r>
              <a:rPr lang="en-US" sz="2000" b="1" dirty="0">
                <a:latin typeface="Consolas" panose="020B0609020204030204" pitchFamily="49" charset="0"/>
              </a:rPr>
              <a:t>{</a:t>
            </a:r>
          </a:p>
          <a:p>
            <a:r>
              <a:rPr lang="en-US" sz="2000" b="1" dirty="0">
                <a:latin typeface="Consolas" panose="020B0609020204030204" pitchFamily="49" charset="0"/>
              </a:rPr>
              <a:t>    if (!disposed)</a:t>
            </a:r>
          </a:p>
          <a:p>
            <a:r>
              <a:rPr lang="en-US" sz="2000" b="1" dirty="0">
                <a:latin typeface="Consolas" panose="020B0609020204030204" pitchFamily="49" charset="0"/>
              </a:rPr>
              <a:t>    {</a:t>
            </a:r>
          </a:p>
          <a:p>
            <a:r>
              <a:rPr lang="en-US" sz="2000" b="1" dirty="0">
                <a:latin typeface="Consolas" panose="020B0609020204030204" pitchFamily="49" charset="0"/>
              </a:rPr>
              <a:t>        if (disposing)</a:t>
            </a:r>
          </a:p>
          <a:p>
            <a:r>
              <a:rPr lang="en-US" sz="2000" b="1" dirty="0">
                <a:latin typeface="Consolas" panose="020B0609020204030204" pitchFamily="49" charset="0"/>
              </a:rPr>
              <a:t>        {</a:t>
            </a:r>
          </a:p>
          <a:p>
            <a:r>
              <a:rPr lang="en-US" sz="2000" b="1" dirty="0">
                <a:latin typeface="Consolas" panose="020B0609020204030204" pitchFamily="49" charset="0"/>
              </a:rPr>
              <a:t>            // Free other state (managed objects).           </a:t>
            </a:r>
          </a:p>
          <a:p>
            <a:r>
              <a:rPr lang="en-US" sz="2000" b="1" dirty="0">
                <a:latin typeface="Consolas" panose="020B0609020204030204" pitchFamily="49" charset="0"/>
              </a:rPr>
              <a:t>        }</a:t>
            </a:r>
          </a:p>
          <a:p>
            <a:r>
              <a:rPr lang="en-US" sz="2000" b="1" dirty="0">
                <a:latin typeface="Consolas" panose="020B0609020204030204" pitchFamily="49" charset="0"/>
              </a:rPr>
              <a:t>        </a:t>
            </a:r>
            <a:r>
              <a:rPr lang="en-US" sz="2000" b="1" dirty="0" err="1">
                <a:latin typeface="Consolas" panose="020B0609020204030204" pitchFamily="49" charset="0"/>
              </a:rPr>
              <a:t>ptSupportAPIClient</a:t>
            </a:r>
            <a:r>
              <a:rPr lang="en-US" sz="2000" b="1" dirty="0">
                <a:latin typeface="Consolas" panose="020B0609020204030204" pitchFamily="49" charset="0"/>
              </a:rPr>
              <a:t> = null;</a:t>
            </a:r>
          </a:p>
          <a:p>
            <a:r>
              <a:rPr lang="en-US" sz="2000" b="1" dirty="0">
                <a:latin typeface="Consolas" panose="020B0609020204030204" pitchFamily="49" charset="0"/>
              </a:rPr>
              <a:t>        disposed = true;</a:t>
            </a:r>
          </a:p>
          <a:p>
            <a:r>
              <a:rPr lang="en-US" sz="2000" b="1" dirty="0">
                <a:latin typeface="Consolas" panose="020B0609020204030204" pitchFamily="49" charset="0"/>
              </a:rPr>
              <a:t>    }</a:t>
            </a:r>
          </a:p>
          <a:p>
            <a:r>
              <a:rPr lang="en-US" sz="2000" b="1" dirty="0">
                <a:latin typeface="Consolas" panose="020B0609020204030204" pitchFamily="49" charset="0"/>
              </a:rPr>
              <a:t>}</a:t>
            </a:r>
          </a:p>
        </p:txBody>
      </p:sp>
    </p:spTree>
    <p:extLst>
      <p:ext uri="{BB962C8B-B14F-4D97-AF65-F5344CB8AC3E}">
        <p14:creationId xmlns:p14="http://schemas.microsoft.com/office/powerpoint/2010/main" val="1141878647"/>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Spot the problem</a:t>
            </a:r>
          </a:p>
        </p:txBody>
      </p:sp>
      <p:sp>
        <p:nvSpPr>
          <p:cNvPr id="4" name="TextBox 3"/>
          <p:cNvSpPr txBox="1"/>
          <p:nvPr/>
        </p:nvSpPr>
        <p:spPr>
          <a:xfrm>
            <a:off x="640458" y="1394165"/>
            <a:ext cx="10515485" cy="2449901"/>
          </a:xfrm>
          <a:prstGeom prst="rect">
            <a:avLst/>
          </a:prstGeom>
          <a:solidFill>
            <a:schemeClr val="bg1"/>
          </a:solidFill>
          <a:ln w="25400">
            <a:solidFill>
              <a:schemeClr val="tx1"/>
            </a:solidFill>
          </a:ln>
        </p:spPr>
        <p:txBody>
          <a:bodyPr wrap="square" lIns="182880" tIns="146304" rIns="182880" bIns="146304" rtlCol="0">
            <a:spAutoFit/>
          </a:bodyPr>
          <a:lstStyle/>
          <a:p>
            <a:r>
              <a:rPr lang="en-US" sz="2000" b="1" dirty="0">
                <a:latin typeface="Consolas" panose="020B0609020204030204" pitchFamily="49" charset="0"/>
              </a:rPr>
              <a:t> public abstract class </a:t>
            </a:r>
            <a:r>
              <a:rPr lang="en-US" sz="2000" b="1" dirty="0" err="1">
                <a:latin typeface="Consolas" panose="020B0609020204030204" pitchFamily="49" charset="0"/>
              </a:rPr>
              <a:t>LoggerBase</a:t>
            </a:r>
            <a:r>
              <a:rPr lang="en-US" sz="2000" b="1" dirty="0">
                <a:latin typeface="Consolas" panose="020B0609020204030204" pitchFamily="49" charset="0"/>
              </a:rPr>
              <a:t> : </a:t>
            </a:r>
            <a:r>
              <a:rPr lang="en-US" sz="2000" b="1" dirty="0" err="1">
                <a:latin typeface="Consolas" panose="020B0609020204030204" pitchFamily="49" charset="0"/>
              </a:rPr>
              <a:t>EventSource</a:t>
            </a:r>
            <a:r>
              <a:rPr lang="en-US" sz="2000" b="1" dirty="0">
                <a:latin typeface="Consolas" panose="020B0609020204030204" pitchFamily="49" charset="0"/>
              </a:rPr>
              <a:t>, </a:t>
            </a:r>
            <a:r>
              <a:rPr lang="en-US" sz="2000" b="1" dirty="0" err="1">
                <a:latin typeface="Consolas" panose="020B0609020204030204" pitchFamily="49" charset="0"/>
              </a:rPr>
              <a:t>ILogger</a:t>
            </a:r>
            <a:r>
              <a:rPr lang="en-US" sz="2000" b="1" dirty="0">
                <a:latin typeface="Consolas" panose="020B0609020204030204" pitchFamily="49" charset="0"/>
              </a:rPr>
              <a:t>, IDisposable</a:t>
            </a:r>
          </a:p>
          <a:p>
            <a:r>
              <a:rPr lang="en-US" sz="2000" b="1" dirty="0">
                <a:latin typeface="Consolas" panose="020B0609020204030204" pitchFamily="49" charset="0"/>
              </a:rPr>
              <a:t>    {</a:t>
            </a:r>
          </a:p>
          <a:p>
            <a:r>
              <a:rPr lang="en-US" sz="2000" b="1" dirty="0">
                <a:latin typeface="Consolas" panose="020B0609020204030204" pitchFamily="49" charset="0"/>
              </a:rPr>
              <a:t>…</a:t>
            </a:r>
          </a:p>
          <a:p>
            <a:r>
              <a:rPr lang="en-US" sz="2000" b="1" dirty="0">
                <a:latin typeface="Consolas" panose="020B0609020204030204" pitchFamily="49" charset="0"/>
              </a:rPr>
              <a:t>        public void Dispose()</a:t>
            </a:r>
          </a:p>
          <a:p>
            <a:r>
              <a:rPr lang="en-US" sz="2000" b="1" dirty="0">
                <a:latin typeface="Consolas" panose="020B0609020204030204" pitchFamily="49" charset="0"/>
              </a:rPr>
              <a:t>        {</a:t>
            </a:r>
          </a:p>
          <a:p>
            <a:r>
              <a:rPr lang="en-US" sz="2000" b="1" dirty="0">
                <a:latin typeface="Consolas" panose="020B0609020204030204" pitchFamily="49" charset="0"/>
              </a:rPr>
              <a:t>            </a:t>
            </a:r>
            <a:r>
              <a:rPr lang="en-US" sz="2000" b="1" dirty="0" err="1">
                <a:latin typeface="Consolas" panose="020B0609020204030204" pitchFamily="49" charset="0"/>
              </a:rPr>
              <a:t>GC.SuppressFinalize</a:t>
            </a:r>
            <a:r>
              <a:rPr lang="en-US" sz="2000" b="1" dirty="0">
                <a:latin typeface="Consolas" panose="020B0609020204030204" pitchFamily="49" charset="0"/>
              </a:rPr>
              <a:t>(this);</a:t>
            </a:r>
          </a:p>
          <a:p>
            <a:r>
              <a:rPr lang="en-US" sz="2000" b="1" dirty="0">
                <a:latin typeface="Consolas" panose="020B0609020204030204" pitchFamily="49" charset="0"/>
              </a:rPr>
              <a:t>        }</a:t>
            </a:r>
          </a:p>
        </p:txBody>
      </p:sp>
      <p:sp>
        <p:nvSpPr>
          <p:cNvPr id="5" name="Rectangle 4"/>
          <p:cNvSpPr/>
          <p:nvPr/>
        </p:nvSpPr>
        <p:spPr>
          <a:xfrm>
            <a:off x="10607309" y="6514749"/>
            <a:ext cx="1324402" cy="369332"/>
          </a:xfrm>
          <a:prstGeom prst="rect">
            <a:avLst/>
          </a:prstGeom>
        </p:spPr>
        <p:txBody>
          <a:bodyPr wrap="none">
            <a:spAutoFit/>
          </a:bodyPr>
          <a:lstStyle/>
          <a:p>
            <a:r>
              <a:rPr lang="en-US" b="1" dirty="0">
                <a:latin typeface="Consolas" panose="020B0609020204030204" pitchFamily="49" charset="0"/>
              </a:rPr>
              <a:t>NO SAMPLE</a:t>
            </a:r>
            <a:endParaRPr lang="en-US" dirty="0"/>
          </a:p>
        </p:txBody>
      </p:sp>
    </p:spTree>
    <p:extLst>
      <p:ext uri="{BB962C8B-B14F-4D97-AF65-F5344CB8AC3E}">
        <p14:creationId xmlns:p14="http://schemas.microsoft.com/office/powerpoint/2010/main" val="1058476570"/>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lvl="2" fontAlgn="base"/>
            <a:r>
              <a:rPr lang="en-US" sz="3200" dirty="0">
                <a:effectLst>
                  <a:glow>
                    <a:srgbClr val="000000"/>
                  </a:glow>
                  <a:outerShdw sx="0" sy="0">
                    <a:srgbClr val="000000"/>
                  </a:outerShdw>
                  <a:reflection stA="0" endPos="0" fadeDir="0" sx="0" sy="0"/>
                </a:effectLst>
                <a:latin typeface="+mj-lt"/>
              </a:rPr>
              <a:t>Modify to call Dispose(true) and </a:t>
            </a:r>
            <a:r>
              <a:rPr lang="en-US" sz="3200" dirty="0" err="1">
                <a:effectLst>
                  <a:glow>
                    <a:srgbClr val="000000"/>
                  </a:glow>
                  <a:outerShdw sx="0" sy="0">
                    <a:srgbClr val="000000"/>
                  </a:outerShdw>
                  <a:reflection stA="0" endPos="0" fadeDir="0" sx="0" sy="0"/>
                </a:effectLst>
                <a:latin typeface="+mj-lt"/>
              </a:rPr>
              <a:t>GC.SupressFinalize</a:t>
            </a:r>
            <a:r>
              <a:rPr lang="en-US" sz="3200" dirty="0">
                <a:effectLst>
                  <a:glow>
                    <a:srgbClr val="000000"/>
                  </a:glow>
                  <a:outerShdw sx="0" sy="0">
                    <a:srgbClr val="000000"/>
                  </a:outerShdw>
                  <a:reflection stA="0" endPos="0" fadeDir="0" sx="0" sy="0"/>
                </a:effectLst>
                <a:latin typeface="+mj-lt"/>
              </a:rPr>
              <a:t> [CA1063]</a:t>
            </a:r>
          </a:p>
        </p:txBody>
      </p:sp>
      <p:sp>
        <p:nvSpPr>
          <p:cNvPr id="4" name="TextBox 3"/>
          <p:cNvSpPr txBox="1"/>
          <p:nvPr/>
        </p:nvSpPr>
        <p:spPr>
          <a:xfrm>
            <a:off x="961679" y="1028409"/>
            <a:ext cx="7359656" cy="5466112"/>
          </a:xfrm>
          <a:prstGeom prst="rect">
            <a:avLst/>
          </a:prstGeom>
          <a:solidFill>
            <a:schemeClr val="bg1"/>
          </a:solidFill>
          <a:ln w="25400">
            <a:solidFill>
              <a:schemeClr val="tx1"/>
            </a:solidFill>
          </a:ln>
        </p:spPr>
        <p:txBody>
          <a:bodyPr wrap="square" lIns="182880" tIns="146304" rIns="182880" bIns="146304" rtlCol="0">
            <a:spAutoFit/>
          </a:bodyPr>
          <a:lstStyle/>
          <a:p>
            <a:r>
              <a:rPr lang="en-US" sz="1400" b="1" dirty="0">
                <a:latin typeface="Consolas" panose="020B0609020204030204" pitchFamily="49" charset="0"/>
              </a:rPr>
              <a:t>// PROPER DISPOSE PATTERN</a:t>
            </a:r>
          </a:p>
          <a:p>
            <a:r>
              <a:rPr lang="en-US" sz="1400" b="1" dirty="0">
                <a:highlight>
                  <a:srgbClr val="FFFF00"/>
                </a:highlight>
                <a:latin typeface="Consolas" panose="020B0609020204030204" pitchFamily="49" charset="0"/>
              </a:rPr>
              <a:t>public void Dispose()  </a:t>
            </a:r>
          </a:p>
          <a:p>
            <a:r>
              <a:rPr lang="en-US" sz="1400" b="1" dirty="0">
                <a:highlight>
                  <a:srgbClr val="FFFF00"/>
                </a:highlight>
                <a:latin typeface="Consolas" panose="020B0609020204030204" pitchFamily="49" charset="0"/>
              </a:rPr>
              <a:t>{  </a:t>
            </a:r>
          </a:p>
          <a:p>
            <a:r>
              <a:rPr lang="en-US" sz="1400" b="1" dirty="0">
                <a:highlight>
                  <a:srgbClr val="FFFF00"/>
                </a:highlight>
                <a:latin typeface="Consolas" panose="020B0609020204030204" pitchFamily="49" charset="0"/>
              </a:rPr>
              <a:t>    Dispose(true);  </a:t>
            </a:r>
          </a:p>
          <a:p>
            <a:r>
              <a:rPr lang="en-US" sz="1400" b="1" dirty="0">
                <a:highlight>
                  <a:srgbClr val="FFFF00"/>
                </a:highlight>
                <a:latin typeface="Consolas" panose="020B0609020204030204" pitchFamily="49" charset="0"/>
              </a:rPr>
              <a:t>    </a:t>
            </a:r>
            <a:r>
              <a:rPr lang="en-US" sz="1400" b="1" dirty="0" err="1">
                <a:highlight>
                  <a:srgbClr val="FFFF00"/>
                </a:highlight>
                <a:latin typeface="Consolas" panose="020B0609020204030204" pitchFamily="49" charset="0"/>
              </a:rPr>
              <a:t>GC.SuppressFinalize</a:t>
            </a:r>
            <a:r>
              <a:rPr lang="en-US" sz="1400" b="1" dirty="0">
                <a:highlight>
                  <a:srgbClr val="FFFF00"/>
                </a:highlight>
                <a:latin typeface="Consolas" panose="020B0609020204030204" pitchFamily="49" charset="0"/>
              </a:rPr>
              <a:t>(this);  </a:t>
            </a:r>
          </a:p>
          <a:p>
            <a:r>
              <a:rPr lang="en-US" sz="1400" b="1" dirty="0">
                <a:highlight>
                  <a:srgbClr val="FFFF00"/>
                </a:highlight>
                <a:latin typeface="Consolas" panose="020B0609020204030204" pitchFamily="49" charset="0"/>
              </a:rPr>
              <a:t>} </a:t>
            </a:r>
          </a:p>
          <a:p>
            <a:r>
              <a:rPr lang="en-US" sz="1400" b="1" dirty="0">
                <a:latin typeface="Consolas" panose="020B0609020204030204" pitchFamily="49" charset="0"/>
              </a:rPr>
              <a:t>protected virtual void Dispose(bool disposing)  </a:t>
            </a:r>
          </a:p>
          <a:p>
            <a:r>
              <a:rPr lang="en-US" sz="1400" b="1" dirty="0">
                <a:latin typeface="Consolas" panose="020B0609020204030204" pitchFamily="49" charset="0"/>
              </a:rPr>
              <a:t>{  </a:t>
            </a:r>
          </a:p>
          <a:p>
            <a:r>
              <a:rPr lang="en-US" sz="1400" b="1" dirty="0">
                <a:latin typeface="Consolas" panose="020B0609020204030204" pitchFamily="49" charset="0"/>
              </a:rPr>
              <a:t>    if (disposing)   </a:t>
            </a:r>
          </a:p>
          <a:p>
            <a:r>
              <a:rPr lang="en-US" sz="1400" b="1" dirty="0">
                <a:latin typeface="Consolas" panose="020B0609020204030204" pitchFamily="49" charset="0"/>
              </a:rPr>
              <a:t>    {  </a:t>
            </a:r>
          </a:p>
          <a:p>
            <a:r>
              <a:rPr lang="en-US" sz="1400" b="1" dirty="0">
                <a:latin typeface="Consolas" panose="020B0609020204030204" pitchFamily="49" charset="0"/>
              </a:rPr>
              <a:t>        // free managed resources  </a:t>
            </a:r>
          </a:p>
          <a:p>
            <a:r>
              <a:rPr lang="en-US" sz="1400" b="1" dirty="0">
                <a:latin typeface="Consolas" panose="020B0609020204030204" pitchFamily="49" charset="0"/>
              </a:rPr>
              <a:t>        if (</a:t>
            </a:r>
            <a:r>
              <a:rPr lang="en-US" sz="1400" b="1" dirty="0" err="1">
                <a:latin typeface="Consolas" panose="020B0609020204030204" pitchFamily="49" charset="0"/>
              </a:rPr>
              <a:t>managedResource</a:t>
            </a:r>
            <a:r>
              <a:rPr lang="en-US" sz="1400" b="1" dirty="0">
                <a:latin typeface="Consolas" panose="020B0609020204030204" pitchFamily="49" charset="0"/>
              </a:rPr>
              <a:t> != null)  </a:t>
            </a:r>
          </a:p>
          <a:p>
            <a:r>
              <a:rPr lang="en-US" sz="1400" b="1" dirty="0">
                <a:latin typeface="Consolas" panose="020B0609020204030204" pitchFamily="49" charset="0"/>
              </a:rPr>
              <a:t>        {  </a:t>
            </a:r>
          </a:p>
          <a:p>
            <a:r>
              <a:rPr lang="en-US" sz="1400" b="1" dirty="0">
                <a:latin typeface="Consolas" panose="020B0609020204030204" pitchFamily="49" charset="0"/>
              </a:rPr>
              <a:t>            </a:t>
            </a:r>
            <a:r>
              <a:rPr lang="en-US" sz="1400" b="1" dirty="0" err="1">
                <a:latin typeface="Consolas" panose="020B0609020204030204" pitchFamily="49" charset="0"/>
              </a:rPr>
              <a:t>managedResource.Dispose</a:t>
            </a:r>
            <a:r>
              <a:rPr lang="en-US" sz="1400" b="1" dirty="0">
                <a:latin typeface="Consolas" panose="020B0609020204030204" pitchFamily="49" charset="0"/>
              </a:rPr>
              <a:t>();  </a:t>
            </a:r>
          </a:p>
          <a:p>
            <a:r>
              <a:rPr lang="en-US" sz="1400" b="1" dirty="0">
                <a:latin typeface="Consolas" panose="020B0609020204030204" pitchFamily="49" charset="0"/>
              </a:rPr>
              <a:t>            </a:t>
            </a:r>
            <a:r>
              <a:rPr lang="en-US" sz="1400" b="1" dirty="0" err="1">
                <a:latin typeface="Consolas" panose="020B0609020204030204" pitchFamily="49" charset="0"/>
              </a:rPr>
              <a:t>managedResource</a:t>
            </a:r>
            <a:r>
              <a:rPr lang="en-US" sz="1400" b="1" dirty="0">
                <a:latin typeface="Consolas" panose="020B0609020204030204" pitchFamily="49" charset="0"/>
              </a:rPr>
              <a:t> = null;  </a:t>
            </a:r>
          </a:p>
          <a:p>
            <a:r>
              <a:rPr lang="en-US" sz="1400" b="1" dirty="0">
                <a:latin typeface="Consolas" panose="020B0609020204030204" pitchFamily="49" charset="0"/>
              </a:rPr>
              <a:t>        }  </a:t>
            </a:r>
          </a:p>
          <a:p>
            <a:r>
              <a:rPr lang="en-US" sz="1400" b="1" dirty="0">
                <a:latin typeface="Consolas" panose="020B0609020204030204" pitchFamily="49" charset="0"/>
              </a:rPr>
              <a:t>    }  </a:t>
            </a:r>
          </a:p>
          <a:p>
            <a:r>
              <a:rPr lang="en-US" sz="1400" b="1" dirty="0">
                <a:latin typeface="Consolas" panose="020B0609020204030204" pitchFamily="49" charset="0"/>
              </a:rPr>
              <a:t>    // free native resources if there are any.  </a:t>
            </a:r>
          </a:p>
          <a:p>
            <a:r>
              <a:rPr lang="en-US" sz="1400" b="1" dirty="0">
                <a:latin typeface="Consolas" panose="020B0609020204030204" pitchFamily="49" charset="0"/>
              </a:rPr>
              <a:t>    if (</a:t>
            </a:r>
            <a:r>
              <a:rPr lang="en-US" sz="1400" b="1" dirty="0" err="1">
                <a:latin typeface="Consolas" panose="020B0609020204030204" pitchFamily="49" charset="0"/>
              </a:rPr>
              <a:t>nativeResource</a:t>
            </a:r>
            <a:r>
              <a:rPr lang="en-US" sz="1400" b="1" dirty="0">
                <a:latin typeface="Consolas" panose="020B0609020204030204" pitchFamily="49" charset="0"/>
              </a:rPr>
              <a:t> != </a:t>
            </a:r>
            <a:r>
              <a:rPr lang="en-US" sz="1400" b="1" dirty="0" err="1">
                <a:latin typeface="Consolas" panose="020B0609020204030204" pitchFamily="49" charset="0"/>
              </a:rPr>
              <a:t>IntPtr.Zero</a:t>
            </a:r>
            <a:r>
              <a:rPr lang="en-US" sz="1400" b="1" dirty="0">
                <a:latin typeface="Consolas" panose="020B0609020204030204" pitchFamily="49" charset="0"/>
              </a:rPr>
              <a:t>)   </a:t>
            </a:r>
          </a:p>
          <a:p>
            <a:r>
              <a:rPr lang="en-US" sz="1400" b="1" dirty="0">
                <a:latin typeface="Consolas" panose="020B0609020204030204" pitchFamily="49" charset="0"/>
              </a:rPr>
              <a:t>    {  </a:t>
            </a:r>
          </a:p>
          <a:p>
            <a:r>
              <a:rPr lang="en-US" sz="1400" b="1" dirty="0">
                <a:latin typeface="Consolas" panose="020B0609020204030204" pitchFamily="49" charset="0"/>
              </a:rPr>
              <a:t>        </a:t>
            </a:r>
            <a:r>
              <a:rPr lang="en-US" sz="1400" b="1" dirty="0" err="1">
                <a:latin typeface="Consolas" panose="020B0609020204030204" pitchFamily="49" charset="0"/>
              </a:rPr>
              <a:t>Marshal.FreeHGlobal</a:t>
            </a:r>
            <a:r>
              <a:rPr lang="en-US" sz="1400" b="1" dirty="0">
                <a:latin typeface="Consolas" panose="020B0609020204030204" pitchFamily="49" charset="0"/>
              </a:rPr>
              <a:t>(</a:t>
            </a:r>
            <a:r>
              <a:rPr lang="en-US" sz="1400" b="1" dirty="0" err="1">
                <a:latin typeface="Consolas" panose="020B0609020204030204" pitchFamily="49" charset="0"/>
              </a:rPr>
              <a:t>nativeResource</a:t>
            </a:r>
            <a:r>
              <a:rPr lang="en-US" sz="1400" b="1" dirty="0">
                <a:latin typeface="Consolas" panose="020B0609020204030204" pitchFamily="49" charset="0"/>
              </a:rPr>
              <a:t>);  </a:t>
            </a:r>
          </a:p>
          <a:p>
            <a:r>
              <a:rPr lang="en-US" sz="1400" b="1" dirty="0">
                <a:latin typeface="Consolas" panose="020B0609020204030204" pitchFamily="49" charset="0"/>
              </a:rPr>
              <a:t>        </a:t>
            </a:r>
            <a:r>
              <a:rPr lang="en-US" sz="1400" b="1" dirty="0" err="1">
                <a:latin typeface="Consolas" panose="020B0609020204030204" pitchFamily="49" charset="0"/>
              </a:rPr>
              <a:t>nativeResource</a:t>
            </a:r>
            <a:r>
              <a:rPr lang="en-US" sz="1400" b="1" dirty="0">
                <a:latin typeface="Consolas" panose="020B0609020204030204" pitchFamily="49" charset="0"/>
              </a:rPr>
              <a:t> = </a:t>
            </a:r>
            <a:r>
              <a:rPr lang="en-US" sz="1400" b="1" dirty="0" err="1">
                <a:latin typeface="Consolas" panose="020B0609020204030204" pitchFamily="49" charset="0"/>
              </a:rPr>
              <a:t>IntPtr.Zero</a:t>
            </a:r>
            <a:r>
              <a:rPr lang="en-US" sz="1400" b="1" dirty="0">
                <a:latin typeface="Consolas" panose="020B0609020204030204" pitchFamily="49" charset="0"/>
              </a:rPr>
              <a:t>;  </a:t>
            </a:r>
          </a:p>
          <a:p>
            <a:r>
              <a:rPr lang="en-US" sz="1400" b="1" dirty="0">
                <a:latin typeface="Consolas" panose="020B0609020204030204" pitchFamily="49" charset="0"/>
              </a:rPr>
              <a:t>    }  </a:t>
            </a:r>
          </a:p>
          <a:p>
            <a:r>
              <a:rPr lang="en-US" sz="1400" b="1" dirty="0">
                <a:latin typeface="Consolas" panose="020B0609020204030204" pitchFamily="49" charset="0"/>
              </a:rPr>
              <a:t>} </a:t>
            </a:r>
          </a:p>
        </p:txBody>
      </p:sp>
      <p:sp>
        <p:nvSpPr>
          <p:cNvPr id="5" name="TextBox 4"/>
          <p:cNvSpPr txBox="1"/>
          <p:nvPr/>
        </p:nvSpPr>
        <p:spPr>
          <a:xfrm>
            <a:off x="8412773" y="1028409"/>
            <a:ext cx="4206193" cy="1649682"/>
          </a:xfrm>
          <a:prstGeom prst="rect">
            <a:avLst/>
          </a:prstGeom>
          <a:solidFill>
            <a:schemeClr val="accent4">
              <a:lumMod val="20000"/>
              <a:lumOff val="80000"/>
            </a:schemeClr>
          </a:solidFill>
          <a:ln w="25400">
            <a:solidFill>
              <a:schemeClr val="tx1"/>
            </a:solidFill>
          </a:ln>
        </p:spPr>
        <p:txBody>
          <a:bodyPr wrap="square" lIns="182880" tIns="146304" rIns="182880" bIns="146304" rtlCol="0">
            <a:spAutoFit/>
          </a:bodyPr>
          <a:lstStyle/>
          <a:p>
            <a:r>
              <a:rPr lang="en-US" sz="1100" b="1" dirty="0">
                <a:latin typeface="Consolas" panose="020B0609020204030204" pitchFamily="49" charset="0"/>
              </a:rPr>
              <a:t>public abstract class </a:t>
            </a:r>
            <a:r>
              <a:rPr lang="en-US" sz="1100" b="1" dirty="0" err="1">
                <a:latin typeface="Consolas" panose="020B0609020204030204" pitchFamily="49" charset="0"/>
              </a:rPr>
              <a:t>LoggerBase</a:t>
            </a:r>
            <a:r>
              <a:rPr lang="en-US" sz="1100" b="1" dirty="0">
                <a:latin typeface="Consolas" panose="020B0609020204030204" pitchFamily="49" charset="0"/>
              </a:rPr>
              <a:t> </a:t>
            </a:r>
          </a:p>
          <a:p>
            <a:r>
              <a:rPr lang="en-US" sz="1100" b="1" dirty="0">
                <a:latin typeface="Consolas" panose="020B0609020204030204" pitchFamily="49" charset="0"/>
              </a:rPr>
              <a:t>: </a:t>
            </a:r>
            <a:r>
              <a:rPr lang="en-US" sz="1100" b="1" dirty="0" err="1">
                <a:latin typeface="Consolas" panose="020B0609020204030204" pitchFamily="49" charset="0"/>
              </a:rPr>
              <a:t>EventSource</a:t>
            </a:r>
            <a:r>
              <a:rPr lang="en-US" sz="1100" b="1" dirty="0">
                <a:latin typeface="Consolas" panose="020B0609020204030204" pitchFamily="49" charset="0"/>
              </a:rPr>
              <a:t>, </a:t>
            </a:r>
            <a:r>
              <a:rPr lang="en-US" sz="1100" b="1" dirty="0" err="1">
                <a:latin typeface="Consolas" panose="020B0609020204030204" pitchFamily="49" charset="0"/>
              </a:rPr>
              <a:t>ILogger</a:t>
            </a:r>
            <a:r>
              <a:rPr lang="en-US" sz="1100" b="1" dirty="0">
                <a:latin typeface="Consolas" panose="020B0609020204030204" pitchFamily="49" charset="0"/>
              </a:rPr>
              <a:t>, IDisposable</a:t>
            </a:r>
          </a:p>
          <a:p>
            <a:r>
              <a:rPr lang="en-US" sz="1100" b="1" dirty="0">
                <a:latin typeface="Consolas" panose="020B0609020204030204" pitchFamily="49" charset="0"/>
              </a:rPr>
              <a:t>    {</a:t>
            </a:r>
          </a:p>
          <a:p>
            <a:r>
              <a:rPr lang="en-US" sz="1100" b="1" dirty="0">
                <a:latin typeface="Consolas" panose="020B0609020204030204" pitchFamily="49" charset="0"/>
              </a:rPr>
              <a:t>…</a:t>
            </a:r>
          </a:p>
          <a:p>
            <a:r>
              <a:rPr lang="en-US" sz="1100" b="1" dirty="0">
                <a:latin typeface="Consolas" panose="020B0609020204030204" pitchFamily="49" charset="0"/>
              </a:rPr>
              <a:t>        public void Dispose()</a:t>
            </a:r>
          </a:p>
          <a:p>
            <a:r>
              <a:rPr lang="en-US" sz="1100" b="1" dirty="0">
                <a:latin typeface="Consolas" panose="020B0609020204030204" pitchFamily="49" charset="0"/>
              </a:rPr>
              <a:t>        {</a:t>
            </a:r>
          </a:p>
          <a:p>
            <a:r>
              <a:rPr lang="en-US" sz="1100" b="1" dirty="0">
                <a:latin typeface="Consolas" panose="020B0609020204030204" pitchFamily="49" charset="0"/>
              </a:rPr>
              <a:t>            </a:t>
            </a:r>
            <a:r>
              <a:rPr lang="en-US" sz="1100" b="1" dirty="0" err="1">
                <a:latin typeface="Consolas" panose="020B0609020204030204" pitchFamily="49" charset="0"/>
              </a:rPr>
              <a:t>GC.SuppressFinalize</a:t>
            </a:r>
            <a:r>
              <a:rPr lang="en-US" sz="1100" b="1" dirty="0">
                <a:latin typeface="Consolas" panose="020B0609020204030204" pitchFamily="49" charset="0"/>
              </a:rPr>
              <a:t>(this);</a:t>
            </a:r>
          </a:p>
          <a:p>
            <a:r>
              <a:rPr lang="en-US" sz="1100" b="1" dirty="0">
                <a:latin typeface="Consolas" panose="020B0609020204030204" pitchFamily="49" charset="0"/>
              </a:rPr>
              <a:t>        }</a:t>
            </a:r>
          </a:p>
        </p:txBody>
      </p:sp>
      <p:sp>
        <p:nvSpPr>
          <p:cNvPr id="6" name="Rectangle 5"/>
          <p:cNvSpPr/>
          <p:nvPr/>
        </p:nvSpPr>
        <p:spPr>
          <a:xfrm>
            <a:off x="10607309" y="6514749"/>
            <a:ext cx="1324402" cy="369332"/>
          </a:xfrm>
          <a:prstGeom prst="rect">
            <a:avLst/>
          </a:prstGeom>
        </p:spPr>
        <p:txBody>
          <a:bodyPr wrap="none">
            <a:spAutoFit/>
          </a:bodyPr>
          <a:lstStyle/>
          <a:p>
            <a:r>
              <a:rPr lang="en-US" b="1" dirty="0">
                <a:latin typeface="Consolas" panose="020B0609020204030204" pitchFamily="49" charset="0"/>
              </a:rPr>
              <a:t>NO SAMPLE</a:t>
            </a:r>
            <a:endParaRPr lang="en-US" dirty="0"/>
          </a:p>
        </p:txBody>
      </p:sp>
    </p:spTree>
    <p:extLst>
      <p:ext uri="{BB962C8B-B14F-4D97-AF65-F5344CB8AC3E}">
        <p14:creationId xmlns:p14="http://schemas.microsoft.com/office/powerpoint/2010/main" val="2811949437"/>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5232202"/>
          </a:xfrm>
        </p:spPr>
        <p:txBody>
          <a:bodyPr/>
          <a:lstStyle/>
          <a:p>
            <a:r>
              <a:rPr lang="en-US" dirty="0"/>
              <a:t>Requires Enterprise Edition</a:t>
            </a:r>
          </a:p>
          <a:p>
            <a:r>
              <a:rPr lang="en-US" dirty="0"/>
              <a:t>Fragments of code that are exact or similar across a solution</a:t>
            </a:r>
          </a:p>
          <a:p>
            <a:r>
              <a:rPr lang="en-US" dirty="0"/>
              <a:t>Common across apps that have been hurried or evolved over time</a:t>
            </a:r>
          </a:p>
          <a:p>
            <a:r>
              <a:rPr lang="en-US" dirty="0"/>
              <a:t>Create difficulties in maintenance</a:t>
            </a:r>
          </a:p>
          <a:p>
            <a:r>
              <a:rPr lang="en-US" dirty="0"/>
              <a:t>Good items to refactor</a:t>
            </a:r>
          </a:p>
          <a:p>
            <a:endParaRPr lang="en-US" dirty="0"/>
          </a:p>
        </p:txBody>
      </p:sp>
      <p:sp>
        <p:nvSpPr>
          <p:cNvPr id="2" name="Title 1"/>
          <p:cNvSpPr>
            <a:spLocks noGrp="1"/>
          </p:cNvSpPr>
          <p:nvPr>
            <p:ph type="title"/>
          </p:nvPr>
        </p:nvSpPr>
        <p:spPr/>
        <p:txBody>
          <a:bodyPr/>
          <a:lstStyle/>
          <a:p>
            <a:r>
              <a:rPr lang="en-US" dirty="0"/>
              <a:t>Code Clone Analysis</a:t>
            </a:r>
          </a:p>
        </p:txBody>
      </p:sp>
    </p:spTree>
    <p:extLst>
      <p:ext uri="{BB962C8B-B14F-4D97-AF65-F5344CB8AC3E}">
        <p14:creationId xmlns:p14="http://schemas.microsoft.com/office/powerpoint/2010/main" val="3227645296"/>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Spot the problem</a:t>
            </a:r>
          </a:p>
        </p:txBody>
      </p:sp>
      <p:sp>
        <p:nvSpPr>
          <p:cNvPr id="4" name="TextBox 3"/>
          <p:cNvSpPr txBox="1"/>
          <p:nvPr/>
        </p:nvSpPr>
        <p:spPr>
          <a:xfrm>
            <a:off x="549019" y="1394165"/>
            <a:ext cx="10515485" cy="3250121"/>
          </a:xfrm>
          <a:prstGeom prst="rect">
            <a:avLst/>
          </a:prstGeom>
          <a:solidFill>
            <a:schemeClr val="bg1"/>
          </a:solidFill>
          <a:ln w="25400">
            <a:solidFill>
              <a:schemeClr val="tx1"/>
            </a:solidFill>
          </a:ln>
        </p:spPr>
        <p:txBody>
          <a:bodyPr wrap="square" lIns="182880" tIns="146304" rIns="182880" bIns="146304" rtlCol="0">
            <a:spAutoFit/>
          </a:bodyPr>
          <a:lstStyle/>
          <a:p>
            <a:r>
              <a:rPr lang="en-US" sz="2400" b="1" dirty="0">
                <a:latin typeface="Consolas" panose="020B0609020204030204" pitchFamily="49" charset="0"/>
              </a:rPr>
              <a:t>public abstract class </a:t>
            </a:r>
            <a:r>
              <a:rPr lang="en-US" sz="2400" b="1" dirty="0" err="1">
                <a:latin typeface="Consolas" panose="020B0609020204030204" pitchFamily="49" charset="0"/>
              </a:rPr>
              <a:t>LoggerBase</a:t>
            </a:r>
            <a:r>
              <a:rPr lang="en-US" sz="2400" b="1" dirty="0">
                <a:latin typeface="Consolas" panose="020B0609020204030204" pitchFamily="49" charset="0"/>
              </a:rPr>
              <a:t> : </a:t>
            </a:r>
            <a:r>
              <a:rPr lang="en-US" sz="2400" b="1" dirty="0" err="1">
                <a:latin typeface="Consolas" panose="020B0609020204030204" pitchFamily="49" charset="0"/>
              </a:rPr>
              <a:t>EventSource</a:t>
            </a:r>
            <a:r>
              <a:rPr lang="en-US" sz="2400" b="1" dirty="0">
                <a:latin typeface="Consolas" panose="020B0609020204030204" pitchFamily="49" charset="0"/>
              </a:rPr>
              <a:t>, </a:t>
            </a:r>
            <a:r>
              <a:rPr lang="en-US" sz="2400" b="1" dirty="0" err="1">
                <a:latin typeface="Consolas" panose="020B0609020204030204" pitchFamily="49" charset="0"/>
              </a:rPr>
              <a:t>ILogger</a:t>
            </a:r>
            <a:r>
              <a:rPr lang="en-US" sz="2400" b="1" dirty="0">
                <a:latin typeface="Consolas" panose="020B0609020204030204" pitchFamily="49" charset="0"/>
              </a:rPr>
              <a:t>, IDisposable</a:t>
            </a:r>
          </a:p>
          <a:p>
            <a:r>
              <a:rPr lang="en-US" sz="2400" b="1" dirty="0">
                <a:latin typeface="Consolas" panose="020B0609020204030204" pitchFamily="49" charset="0"/>
              </a:rPr>
              <a:t>{</a:t>
            </a:r>
          </a:p>
          <a:p>
            <a:r>
              <a:rPr lang="en-US" sz="2400" b="1" dirty="0">
                <a:latin typeface="Consolas" panose="020B0609020204030204" pitchFamily="49" charset="0"/>
              </a:rPr>
              <a:t>    private </a:t>
            </a:r>
            <a:r>
              <a:rPr lang="en-US" sz="2400" b="1" dirty="0" err="1">
                <a:latin typeface="Consolas" panose="020B0609020204030204" pitchFamily="49" charset="0"/>
              </a:rPr>
              <a:t>ILoggerFactory</a:t>
            </a:r>
            <a:r>
              <a:rPr lang="en-US" sz="2400" b="1" dirty="0">
                <a:latin typeface="Consolas" panose="020B0609020204030204" pitchFamily="49" charset="0"/>
              </a:rPr>
              <a:t> factory;</a:t>
            </a:r>
          </a:p>
          <a:p>
            <a:r>
              <a:rPr lang="en-US" sz="2400" b="1" dirty="0">
                <a:latin typeface="Consolas" panose="020B0609020204030204" pitchFamily="49" charset="0"/>
              </a:rPr>
              <a:t>    public abstract bool </a:t>
            </a:r>
            <a:r>
              <a:rPr lang="en-US" sz="2400" b="1" dirty="0" err="1">
                <a:latin typeface="Consolas" panose="020B0609020204030204" pitchFamily="49" charset="0"/>
              </a:rPr>
              <a:t>IsDebugEnabled</a:t>
            </a:r>
            <a:endParaRPr lang="en-US" sz="2400" b="1" dirty="0">
              <a:latin typeface="Consolas" panose="020B0609020204030204" pitchFamily="49" charset="0"/>
            </a:endParaRPr>
          </a:p>
          <a:p>
            <a:r>
              <a:rPr lang="en-US" sz="2400" b="1" dirty="0">
                <a:latin typeface="Consolas" panose="020B0609020204030204" pitchFamily="49" charset="0"/>
              </a:rPr>
              <a:t>    {</a:t>
            </a:r>
          </a:p>
          <a:p>
            <a:r>
              <a:rPr lang="en-US" sz="2400" b="1" dirty="0">
                <a:latin typeface="Consolas" panose="020B0609020204030204" pitchFamily="49" charset="0"/>
              </a:rPr>
              <a:t>        get;</a:t>
            </a:r>
          </a:p>
          <a:p>
            <a:r>
              <a:rPr lang="en-US" sz="2400" b="1" dirty="0">
                <a:latin typeface="Consolas" panose="020B0609020204030204" pitchFamily="49" charset="0"/>
              </a:rPr>
              <a:t>    }</a:t>
            </a:r>
          </a:p>
        </p:txBody>
      </p:sp>
      <p:sp>
        <p:nvSpPr>
          <p:cNvPr id="5" name="Rectangle 4"/>
          <p:cNvSpPr/>
          <p:nvPr/>
        </p:nvSpPr>
        <p:spPr>
          <a:xfrm>
            <a:off x="9085878" y="6423310"/>
            <a:ext cx="2464136" cy="369332"/>
          </a:xfrm>
          <a:prstGeom prst="rect">
            <a:avLst/>
          </a:prstGeom>
        </p:spPr>
        <p:txBody>
          <a:bodyPr wrap="none">
            <a:spAutoFit/>
          </a:bodyPr>
          <a:lstStyle/>
          <a:p>
            <a:r>
              <a:rPr lang="en-US" b="1" dirty="0">
                <a:latin typeface="Consolas" panose="020B0609020204030204" pitchFamily="49" charset="0"/>
              </a:rPr>
              <a:t>Cons &gt; </a:t>
            </a:r>
            <a:r>
              <a:rPr lang="en-US" b="1" dirty="0" err="1">
                <a:latin typeface="Consolas" panose="020B0609020204030204" pitchFamily="49" charset="0"/>
              </a:rPr>
              <a:t>LogUtils.cs</a:t>
            </a:r>
            <a:endParaRPr lang="en-US" dirty="0"/>
          </a:p>
        </p:txBody>
      </p:sp>
    </p:spTree>
    <p:extLst>
      <p:ext uri="{BB962C8B-B14F-4D97-AF65-F5344CB8AC3E}">
        <p14:creationId xmlns:p14="http://schemas.microsoft.com/office/powerpoint/2010/main" val="3209970527"/>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Remove IDisposable from the list of Interfaces [CA1063]</a:t>
            </a:r>
          </a:p>
        </p:txBody>
      </p:sp>
      <p:sp>
        <p:nvSpPr>
          <p:cNvPr id="5" name="TextBox 4"/>
          <p:cNvSpPr txBox="1"/>
          <p:nvPr/>
        </p:nvSpPr>
        <p:spPr>
          <a:xfrm>
            <a:off x="549019" y="1394165"/>
            <a:ext cx="10515485" cy="3250121"/>
          </a:xfrm>
          <a:prstGeom prst="rect">
            <a:avLst/>
          </a:prstGeom>
          <a:solidFill>
            <a:schemeClr val="bg1"/>
          </a:solidFill>
          <a:ln w="25400">
            <a:solidFill>
              <a:schemeClr val="tx1"/>
            </a:solidFill>
          </a:ln>
        </p:spPr>
        <p:txBody>
          <a:bodyPr wrap="square" lIns="182880" tIns="146304" rIns="182880" bIns="146304" rtlCol="0">
            <a:spAutoFit/>
          </a:bodyPr>
          <a:lstStyle/>
          <a:p>
            <a:r>
              <a:rPr lang="en-US" sz="2400" b="1" dirty="0">
                <a:latin typeface="Consolas" panose="020B0609020204030204" pitchFamily="49" charset="0"/>
              </a:rPr>
              <a:t>public abstract class </a:t>
            </a:r>
            <a:r>
              <a:rPr lang="en-US" sz="2400" b="1" dirty="0" err="1">
                <a:latin typeface="Consolas" panose="020B0609020204030204" pitchFamily="49" charset="0"/>
              </a:rPr>
              <a:t>LoggerBase</a:t>
            </a:r>
            <a:r>
              <a:rPr lang="en-US" sz="2400" b="1" dirty="0">
                <a:latin typeface="Consolas" panose="020B0609020204030204" pitchFamily="49" charset="0"/>
              </a:rPr>
              <a:t> : </a:t>
            </a:r>
            <a:r>
              <a:rPr lang="en-US" sz="2400" b="1" dirty="0" err="1">
                <a:latin typeface="Consolas" panose="020B0609020204030204" pitchFamily="49" charset="0"/>
              </a:rPr>
              <a:t>EventSource</a:t>
            </a:r>
            <a:r>
              <a:rPr lang="en-US" sz="2400" b="1" dirty="0">
                <a:latin typeface="Consolas" panose="020B0609020204030204" pitchFamily="49" charset="0"/>
              </a:rPr>
              <a:t>, </a:t>
            </a:r>
            <a:r>
              <a:rPr lang="en-US" sz="2400" b="1" dirty="0" err="1">
                <a:latin typeface="Consolas" panose="020B0609020204030204" pitchFamily="49" charset="0"/>
              </a:rPr>
              <a:t>ILogger</a:t>
            </a:r>
            <a:r>
              <a:rPr lang="en-US" sz="2400" b="1" dirty="0">
                <a:latin typeface="Consolas" panose="020B0609020204030204" pitchFamily="49" charset="0"/>
              </a:rPr>
              <a:t>, IDisposable</a:t>
            </a:r>
          </a:p>
          <a:p>
            <a:r>
              <a:rPr lang="en-US" sz="2400" b="1" dirty="0">
                <a:latin typeface="Consolas" panose="020B0609020204030204" pitchFamily="49" charset="0"/>
              </a:rPr>
              <a:t>{</a:t>
            </a:r>
          </a:p>
          <a:p>
            <a:r>
              <a:rPr lang="en-US" sz="2400" b="1" dirty="0">
                <a:latin typeface="Consolas" panose="020B0609020204030204" pitchFamily="49" charset="0"/>
              </a:rPr>
              <a:t>    private </a:t>
            </a:r>
            <a:r>
              <a:rPr lang="en-US" sz="2400" b="1" dirty="0" err="1">
                <a:latin typeface="Consolas" panose="020B0609020204030204" pitchFamily="49" charset="0"/>
              </a:rPr>
              <a:t>ILoggerFactory</a:t>
            </a:r>
            <a:r>
              <a:rPr lang="en-US" sz="2400" b="1" dirty="0">
                <a:latin typeface="Consolas" panose="020B0609020204030204" pitchFamily="49" charset="0"/>
              </a:rPr>
              <a:t> factory;</a:t>
            </a:r>
          </a:p>
          <a:p>
            <a:r>
              <a:rPr lang="en-US" sz="2400" b="1" dirty="0">
                <a:latin typeface="Consolas" panose="020B0609020204030204" pitchFamily="49" charset="0"/>
              </a:rPr>
              <a:t>    public abstract bool </a:t>
            </a:r>
            <a:r>
              <a:rPr lang="en-US" sz="2400" b="1" dirty="0" err="1">
                <a:latin typeface="Consolas" panose="020B0609020204030204" pitchFamily="49" charset="0"/>
              </a:rPr>
              <a:t>IsDebugEnabled</a:t>
            </a:r>
            <a:endParaRPr lang="en-US" sz="2400" b="1" dirty="0">
              <a:latin typeface="Consolas" panose="020B0609020204030204" pitchFamily="49" charset="0"/>
            </a:endParaRPr>
          </a:p>
          <a:p>
            <a:r>
              <a:rPr lang="en-US" sz="2400" b="1" dirty="0">
                <a:latin typeface="Consolas" panose="020B0609020204030204" pitchFamily="49" charset="0"/>
              </a:rPr>
              <a:t>    {</a:t>
            </a:r>
          </a:p>
          <a:p>
            <a:r>
              <a:rPr lang="en-US" sz="2400" b="1" dirty="0">
                <a:latin typeface="Consolas" panose="020B0609020204030204" pitchFamily="49" charset="0"/>
              </a:rPr>
              <a:t>        get;</a:t>
            </a:r>
          </a:p>
          <a:p>
            <a:r>
              <a:rPr lang="en-US" sz="2400" b="1" dirty="0">
                <a:latin typeface="Consolas" panose="020B0609020204030204" pitchFamily="49" charset="0"/>
              </a:rPr>
              <a:t>    }</a:t>
            </a:r>
          </a:p>
        </p:txBody>
      </p:sp>
      <p:sp>
        <p:nvSpPr>
          <p:cNvPr id="4" name="Rectangle 3"/>
          <p:cNvSpPr/>
          <p:nvPr/>
        </p:nvSpPr>
        <p:spPr>
          <a:xfrm>
            <a:off x="9085878" y="6423310"/>
            <a:ext cx="2464136" cy="369332"/>
          </a:xfrm>
          <a:prstGeom prst="rect">
            <a:avLst/>
          </a:prstGeom>
        </p:spPr>
        <p:txBody>
          <a:bodyPr wrap="none">
            <a:spAutoFit/>
          </a:bodyPr>
          <a:lstStyle/>
          <a:p>
            <a:r>
              <a:rPr lang="en-US" b="1" dirty="0">
                <a:latin typeface="Consolas" panose="020B0609020204030204" pitchFamily="49" charset="0"/>
              </a:rPr>
              <a:t>Cons &gt; </a:t>
            </a:r>
            <a:r>
              <a:rPr lang="en-US" b="1" dirty="0" err="1">
                <a:latin typeface="Consolas" panose="020B0609020204030204" pitchFamily="49" charset="0"/>
              </a:rPr>
              <a:t>LogUtils.cs</a:t>
            </a:r>
            <a:endParaRPr lang="en-US" dirty="0"/>
          </a:p>
        </p:txBody>
      </p:sp>
    </p:spTree>
    <p:extLst>
      <p:ext uri="{BB962C8B-B14F-4D97-AF65-F5344CB8AC3E}">
        <p14:creationId xmlns:p14="http://schemas.microsoft.com/office/powerpoint/2010/main" val="2880741237"/>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Spot the problem</a:t>
            </a:r>
          </a:p>
        </p:txBody>
      </p:sp>
      <p:sp>
        <p:nvSpPr>
          <p:cNvPr id="4" name="TextBox 3"/>
          <p:cNvSpPr txBox="1"/>
          <p:nvPr/>
        </p:nvSpPr>
        <p:spPr>
          <a:xfrm>
            <a:off x="731897" y="1278542"/>
            <a:ext cx="10515485" cy="4501745"/>
          </a:xfrm>
          <a:prstGeom prst="rect">
            <a:avLst/>
          </a:prstGeom>
          <a:solidFill>
            <a:schemeClr val="bg1"/>
          </a:solidFill>
          <a:ln w="25400">
            <a:solidFill>
              <a:schemeClr val="tx1"/>
            </a:solidFill>
          </a:ln>
        </p:spPr>
        <p:txBody>
          <a:bodyPr wrap="square" lIns="182880" tIns="146304" rIns="182880" bIns="146304" rtlCol="0">
            <a:spAutoFit/>
          </a:bodyPr>
          <a:lstStyle/>
          <a:p>
            <a:pPr>
              <a:spcBef>
                <a:spcPts val="200"/>
              </a:spcBef>
            </a:pPr>
            <a:r>
              <a:rPr lang="en-US" sz="2000" b="1" dirty="0">
                <a:latin typeface="Consolas" panose="020B0609020204030204" pitchFamily="49" charset="0"/>
              </a:rPr>
              <a:t>try</a:t>
            </a:r>
          </a:p>
          <a:p>
            <a:pPr>
              <a:spcBef>
                <a:spcPts val="200"/>
              </a:spcBef>
            </a:pPr>
            <a:r>
              <a:rPr lang="en-US" sz="2000" b="1" dirty="0">
                <a:latin typeface="Consolas" panose="020B0609020204030204" pitchFamily="49" charset="0"/>
              </a:rPr>
              <a:t>{    </a:t>
            </a:r>
          </a:p>
          <a:p>
            <a:pPr lvl="1">
              <a:spcBef>
                <a:spcPts val="200"/>
              </a:spcBef>
            </a:pPr>
            <a:r>
              <a:rPr lang="en-US" sz="2000" b="1" dirty="0" err="1">
                <a:latin typeface="Consolas" panose="020B0609020204030204" pitchFamily="49" charset="0"/>
              </a:rPr>
              <a:t>var</a:t>
            </a:r>
            <a:r>
              <a:rPr lang="en-US" sz="2000" b="1" dirty="0">
                <a:latin typeface="Consolas" panose="020B0609020204030204" pitchFamily="49" charset="0"/>
              </a:rPr>
              <a:t> </a:t>
            </a:r>
            <a:r>
              <a:rPr lang="en-US" sz="2000" b="1" dirty="0" err="1">
                <a:latin typeface="Consolas" panose="020B0609020204030204" pitchFamily="49" charset="0"/>
              </a:rPr>
              <a:t>hubConnection</a:t>
            </a:r>
            <a:r>
              <a:rPr lang="en-US" sz="2000" b="1" dirty="0">
                <a:latin typeface="Consolas" panose="020B0609020204030204" pitchFamily="49" charset="0"/>
              </a:rPr>
              <a:t> = new </a:t>
            </a:r>
            <a:r>
              <a:rPr lang="en-US" sz="2000" b="1" dirty="0" err="1">
                <a:latin typeface="Consolas" panose="020B0609020204030204" pitchFamily="49" charset="0"/>
              </a:rPr>
              <a:t>HubConnection</a:t>
            </a:r>
            <a:r>
              <a:rPr lang="en-US" sz="2000" b="1" dirty="0">
                <a:latin typeface="Consolas" panose="020B0609020204030204" pitchFamily="49" charset="0"/>
              </a:rPr>
              <a:t>(</a:t>
            </a:r>
            <a:r>
              <a:rPr lang="en-US" sz="2000" b="1" dirty="0" err="1">
                <a:latin typeface="Consolas" panose="020B0609020204030204" pitchFamily="49" charset="0"/>
              </a:rPr>
              <a:t>url</a:t>
            </a:r>
            <a:r>
              <a:rPr lang="en-US" sz="2000" b="1" dirty="0">
                <a:latin typeface="Consolas" panose="020B0609020204030204" pitchFamily="49" charset="0"/>
              </a:rPr>
              <a:t>, new Dictionary&lt;string, string&gt;     {{ "</a:t>
            </a:r>
            <a:r>
              <a:rPr lang="en-US" sz="2000" b="1" dirty="0" err="1">
                <a:latin typeface="Consolas" panose="020B0609020204030204" pitchFamily="49" charset="0"/>
              </a:rPr>
              <a:t>UserName</a:t>
            </a:r>
            <a:r>
              <a:rPr lang="en-US" sz="2000" b="1" dirty="0">
                <a:latin typeface="Consolas" panose="020B0609020204030204" pitchFamily="49" charset="0"/>
              </a:rPr>
              <a:t>", _</a:t>
            </a:r>
            <a:r>
              <a:rPr lang="en-US" sz="2000" b="1" dirty="0" err="1">
                <a:latin typeface="Consolas" panose="020B0609020204030204" pitchFamily="49" charset="0"/>
              </a:rPr>
              <a:t>hubUserName</a:t>
            </a:r>
            <a:r>
              <a:rPr lang="en-US" sz="2000" b="1" dirty="0">
                <a:latin typeface="Consolas" panose="020B0609020204030204" pitchFamily="49" charset="0"/>
              </a:rPr>
              <a:t> },{ "</a:t>
            </a:r>
            <a:r>
              <a:rPr lang="en-US" sz="2000" b="1" dirty="0" err="1">
                <a:latin typeface="Consolas" panose="020B0609020204030204" pitchFamily="49" charset="0"/>
              </a:rPr>
              <a:t>UserToken</a:t>
            </a:r>
            <a:r>
              <a:rPr lang="en-US" sz="2000" b="1" dirty="0">
                <a:latin typeface="Consolas" panose="020B0609020204030204" pitchFamily="49" charset="0"/>
              </a:rPr>
              <a:t>", </a:t>
            </a:r>
            <a:r>
              <a:rPr lang="en-US" sz="2000" b="1" dirty="0" err="1">
                <a:latin typeface="Consolas" panose="020B0609020204030204" pitchFamily="49" charset="0"/>
              </a:rPr>
              <a:t>usertoken.ToString</a:t>
            </a:r>
            <a:r>
              <a:rPr lang="en-US" sz="2000" b="1" dirty="0">
                <a:latin typeface="Consolas" panose="020B0609020204030204" pitchFamily="49" charset="0"/>
              </a:rPr>
              <a:t>() }});    </a:t>
            </a:r>
            <a:r>
              <a:rPr lang="en-US" sz="2000" b="1" dirty="0" err="1">
                <a:latin typeface="Consolas" panose="020B0609020204030204" pitchFamily="49" charset="0"/>
              </a:rPr>
              <a:t>hubConnection.CookieContainer</a:t>
            </a:r>
            <a:r>
              <a:rPr lang="en-US" sz="2000" b="1" dirty="0">
                <a:latin typeface="Consolas" panose="020B0609020204030204" pitchFamily="49" charset="0"/>
              </a:rPr>
              <a:t> = </a:t>
            </a:r>
            <a:r>
              <a:rPr lang="en-US" sz="2000" b="1" dirty="0" err="1">
                <a:latin typeface="Consolas" panose="020B0609020204030204" pitchFamily="49" charset="0"/>
              </a:rPr>
              <a:t>handler.CookieContainer</a:t>
            </a:r>
            <a:r>
              <a:rPr lang="en-US" sz="2000" b="1" dirty="0">
                <a:latin typeface="Consolas" panose="020B0609020204030204" pitchFamily="49" charset="0"/>
              </a:rPr>
              <a:t>;    </a:t>
            </a:r>
          </a:p>
          <a:p>
            <a:pPr lvl="1">
              <a:spcBef>
                <a:spcPts val="200"/>
              </a:spcBef>
            </a:pPr>
            <a:r>
              <a:rPr lang="en-US" sz="2000" b="1" dirty="0">
                <a:latin typeface="Consolas" panose="020B0609020204030204" pitchFamily="49" charset="0"/>
              </a:rPr>
              <a:t>// more stuff</a:t>
            </a:r>
          </a:p>
          <a:p>
            <a:pPr>
              <a:spcBef>
                <a:spcPts val="200"/>
              </a:spcBef>
            </a:pPr>
            <a:r>
              <a:rPr lang="en-US" sz="2000" b="1" dirty="0">
                <a:latin typeface="Consolas" panose="020B0609020204030204" pitchFamily="49" charset="0"/>
              </a:rPr>
              <a:t>}</a:t>
            </a:r>
          </a:p>
          <a:p>
            <a:pPr>
              <a:spcBef>
                <a:spcPts val="200"/>
              </a:spcBef>
            </a:pPr>
            <a:r>
              <a:rPr lang="en-US" sz="2000" b="1" dirty="0">
                <a:latin typeface="Consolas" panose="020B0609020204030204" pitchFamily="49" charset="0"/>
              </a:rPr>
              <a:t>catch (Exception ex)</a:t>
            </a:r>
          </a:p>
          <a:p>
            <a:pPr>
              <a:spcBef>
                <a:spcPts val="200"/>
              </a:spcBef>
            </a:pPr>
            <a:r>
              <a:rPr lang="en-US" sz="2000" b="1" dirty="0">
                <a:latin typeface="Consolas" panose="020B0609020204030204" pitchFamily="49" charset="0"/>
              </a:rPr>
              <a:t>{    </a:t>
            </a:r>
          </a:p>
          <a:p>
            <a:pPr lvl="1">
              <a:spcBef>
                <a:spcPts val="200"/>
              </a:spcBef>
            </a:pPr>
            <a:r>
              <a:rPr lang="en-US" sz="2000" b="1" dirty="0">
                <a:latin typeface="Consolas" panose="020B0609020204030204" pitchFamily="49" charset="0"/>
              </a:rPr>
              <a:t>_</a:t>
            </a:r>
            <a:r>
              <a:rPr lang="en-US" sz="2000" b="1" dirty="0" err="1">
                <a:latin typeface="Consolas" panose="020B0609020204030204" pitchFamily="49" charset="0"/>
              </a:rPr>
              <a:t>log.Error</a:t>
            </a:r>
            <a:r>
              <a:rPr lang="en-US" sz="2000" b="1" dirty="0">
                <a:latin typeface="Consolas" panose="020B0609020204030204" pitchFamily="49" charset="0"/>
              </a:rPr>
              <a:t>(ex, "</a:t>
            </a:r>
            <a:r>
              <a:rPr lang="en-US" sz="2000" b="1" dirty="0" err="1">
                <a:latin typeface="Consolas" panose="020B0609020204030204" pitchFamily="49" charset="0"/>
              </a:rPr>
              <a:t>HubNotificationHandler</a:t>
            </a:r>
            <a:r>
              <a:rPr lang="en-US" sz="2000" b="1" dirty="0">
                <a:latin typeface="Consolas" panose="020B0609020204030204" pitchFamily="49" charset="0"/>
              </a:rPr>
              <a:t>::</a:t>
            </a:r>
            <a:r>
              <a:rPr lang="en-US" sz="2000" b="1" dirty="0" err="1">
                <a:latin typeface="Consolas" panose="020B0609020204030204" pitchFamily="49" charset="0"/>
              </a:rPr>
              <a:t>SubscribeToHubByAddress</a:t>
            </a:r>
            <a:r>
              <a:rPr lang="en-US" sz="2000" b="1" dirty="0">
                <a:latin typeface="Consolas" panose="020B0609020204030204" pitchFamily="49" charset="0"/>
              </a:rPr>
              <a:t> - Exception : " + </a:t>
            </a:r>
            <a:r>
              <a:rPr lang="en-US" sz="2000" b="1" dirty="0" err="1">
                <a:latin typeface="Consolas" panose="020B0609020204030204" pitchFamily="49" charset="0"/>
              </a:rPr>
              <a:t>ex.Message</a:t>
            </a:r>
            <a:r>
              <a:rPr lang="en-US" sz="2000" b="1" dirty="0">
                <a:latin typeface="Consolas" panose="020B0609020204030204" pitchFamily="49" charset="0"/>
              </a:rPr>
              <a:t>);</a:t>
            </a:r>
          </a:p>
          <a:p>
            <a:pPr>
              <a:spcBef>
                <a:spcPts val="200"/>
              </a:spcBef>
            </a:pPr>
            <a:r>
              <a:rPr lang="en-US" sz="2000" b="1" dirty="0">
                <a:latin typeface="Consolas" panose="020B0609020204030204" pitchFamily="49" charset="0"/>
              </a:rPr>
              <a:t>}</a:t>
            </a:r>
            <a:endParaRPr lang="en-US" sz="2800" b="1" dirty="0">
              <a:latin typeface="Consolas" panose="020B0609020204030204" pitchFamily="49" charset="0"/>
            </a:endParaRPr>
          </a:p>
        </p:txBody>
      </p:sp>
      <p:sp>
        <p:nvSpPr>
          <p:cNvPr id="5" name="Rectangle 4"/>
          <p:cNvSpPr/>
          <p:nvPr/>
        </p:nvSpPr>
        <p:spPr>
          <a:xfrm>
            <a:off x="9085878" y="6423310"/>
            <a:ext cx="2464136" cy="369332"/>
          </a:xfrm>
          <a:prstGeom prst="rect">
            <a:avLst/>
          </a:prstGeom>
        </p:spPr>
        <p:txBody>
          <a:bodyPr wrap="none">
            <a:spAutoFit/>
          </a:bodyPr>
          <a:lstStyle/>
          <a:p>
            <a:r>
              <a:rPr lang="en-US" b="1" dirty="0">
                <a:latin typeface="Consolas" panose="020B0609020204030204" pitchFamily="49" charset="0"/>
              </a:rPr>
              <a:t>Cons &gt; </a:t>
            </a:r>
            <a:r>
              <a:rPr lang="en-US" b="1" dirty="0" err="1">
                <a:latin typeface="Consolas" panose="020B0609020204030204" pitchFamily="49" charset="0"/>
              </a:rPr>
              <a:t>LogUtils.cs</a:t>
            </a:r>
            <a:endParaRPr lang="en-US" dirty="0"/>
          </a:p>
        </p:txBody>
      </p:sp>
    </p:spTree>
    <p:extLst>
      <p:ext uri="{BB962C8B-B14F-4D97-AF65-F5344CB8AC3E}">
        <p14:creationId xmlns:p14="http://schemas.microsoft.com/office/powerpoint/2010/main" val="64133614"/>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err="1"/>
              <a:t>HubConnection</a:t>
            </a:r>
            <a:r>
              <a:rPr lang="en-US" sz="3600" dirty="0"/>
              <a:t> is never disposed[CA2000]</a:t>
            </a:r>
          </a:p>
        </p:txBody>
      </p:sp>
      <p:sp>
        <p:nvSpPr>
          <p:cNvPr id="4" name="TextBox 3"/>
          <p:cNvSpPr txBox="1"/>
          <p:nvPr/>
        </p:nvSpPr>
        <p:spPr>
          <a:xfrm>
            <a:off x="731897" y="1278542"/>
            <a:ext cx="10515485" cy="4501745"/>
          </a:xfrm>
          <a:prstGeom prst="rect">
            <a:avLst/>
          </a:prstGeom>
          <a:solidFill>
            <a:schemeClr val="bg1"/>
          </a:solidFill>
          <a:ln w="25400">
            <a:solidFill>
              <a:schemeClr val="tx1"/>
            </a:solidFill>
          </a:ln>
        </p:spPr>
        <p:txBody>
          <a:bodyPr wrap="square" lIns="182880" tIns="146304" rIns="182880" bIns="146304" rtlCol="0">
            <a:spAutoFit/>
          </a:bodyPr>
          <a:lstStyle/>
          <a:p>
            <a:pPr>
              <a:spcBef>
                <a:spcPts val="200"/>
              </a:spcBef>
            </a:pPr>
            <a:r>
              <a:rPr lang="en-US" sz="2000" b="1" dirty="0">
                <a:latin typeface="Consolas" panose="020B0609020204030204" pitchFamily="49" charset="0"/>
              </a:rPr>
              <a:t>try</a:t>
            </a:r>
          </a:p>
          <a:p>
            <a:pPr>
              <a:spcBef>
                <a:spcPts val="200"/>
              </a:spcBef>
            </a:pPr>
            <a:r>
              <a:rPr lang="en-US" sz="2000" b="1" dirty="0">
                <a:latin typeface="Consolas" panose="020B0609020204030204" pitchFamily="49" charset="0"/>
              </a:rPr>
              <a:t>{    </a:t>
            </a:r>
          </a:p>
          <a:p>
            <a:pPr lvl="1">
              <a:spcBef>
                <a:spcPts val="200"/>
              </a:spcBef>
            </a:pPr>
            <a:r>
              <a:rPr lang="en-US" sz="2000" b="1" dirty="0" err="1">
                <a:latin typeface="Consolas" panose="020B0609020204030204" pitchFamily="49" charset="0"/>
              </a:rPr>
              <a:t>var</a:t>
            </a:r>
            <a:r>
              <a:rPr lang="en-US" sz="2000" b="1" dirty="0">
                <a:latin typeface="Consolas" panose="020B0609020204030204" pitchFamily="49" charset="0"/>
              </a:rPr>
              <a:t> </a:t>
            </a:r>
            <a:r>
              <a:rPr lang="en-US" sz="2000" b="1" dirty="0" err="1">
                <a:latin typeface="Consolas" panose="020B0609020204030204" pitchFamily="49" charset="0"/>
              </a:rPr>
              <a:t>hubConnection</a:t>
            </a:r>
            <a:r>
              <a:rPr lang="en-US" sz="2000" b="1" dirty="0">
                <a:latin typeface="Consolas" panose="020B0609020204030204" pitchFamily="49" charset="0"/>
              </a:rPr>
              <a:t> = new </a:t>
            </a:r>
            <a:r>
              <a:rPr lang="en-US" sz="2000" b="1" dirty="0" err="1">
                <a:latin typeface="Consolas" panose="020B0609020204030204" pitchFamily="49" charset="0"/>
              </a:rPr>
              <a:t>HubConnection</a:t>
            </a:r>
            <a:r>
              <a:rPr lang="en-US" sz="2000" b="1" dirty="0">
                <a:latin typeface="Consolas" panose="020B0609020204030204" pitchFamily="49" charset="0"/>
              </a:rPr>
              <a:t>(</a:t>
            </a:r>
            <a:r>
              <a:rPr lang="en-US" sz="2000" b="1" dirty="0" err="1">
                <a:latin typeface="Consolas" panose="020B0609020204030204" pitchFamily="49" charset="0"/>
              </a:rPr>
              <a:t>url</a:t>
            </a:r>
            <a:r>
              <a:rPr lang="en-US" sz="2000" b="1" dirty="0">
                <a:latin typeface="Consolas" panose="020B0609020204030204" pitchFamily="49" charset="0"/>
              </a:rPr>
              <a:t>, new Dictionary&lt;string, string&gt;     {{ "</a:t>
            </a:r>
            <a:r>
              <a:rPr lang="en-US" sz="2000" b="1" dirty="0" err="1">
                <a:latin typeface="Consolas" panose="020B0609020204030204" pitchFamily="49" charset="0"/>
              </a:rPr>
              <a:t>UserName</a:t>
            </a:r>
            <a:r>
              <a:rPr lang="en-US" sz="2000" b="1" dirty="0">
                <a:latin typeface="Consolas" panose="020B0609020204030204" pitchFamily="49" charset="0"/>
              </a:rPr>
              <a:t>", _</a:t>
            </a:r>
            <a:r>
              <a:rPr lang="en-US" sz="2000" b="1" dirty="0" err="1">
                <a:latin typeface="Consolas" panose="020B0609020204030204" pitchFamily="49" charset="0"/>
              </a:rPr>
              <a:t>hubUserName</a:t>
            </a:r>
            <a:r>
              <a:rPr lang="en-US" sz="2000" b="1" dirty="0">
                <a:latin typeface="Consolas" panose="020B0609020204030204" pitchFamily="49" charset="0"/>
              </a:rPr>
              <a:t> },{ "</a:t>
            </a:r>
            <a:r>
              <a:rPr lang="en-US" sz="2000" b="1" dirty="0" err="1">
                <a:latin typeface="Consolas" panose="020B0609020204030204" pitchFamily="49" charset="0"/>
              </a:rPr>
              <a:t>UserToken</a:t>
            </a:r>
            <a:r>
              <a:rPr lang="en-US" sz="2000" b="1" dirty="0">
                <a:latin typeface="Consolas" panose="020B0609020204030204" pitchFamily="49" charset="0"/>
              </a:rPr>
              <a:t>", </a:t>
            </a:r>
            <a:r>
              <a:rPr lang="en-US" sz="2000" b="1" dirty="0" err="1">
                <a:latin typeface="Consolas" panose="020B0609020204030204" pitchFamily="49" charset="0"/>
              </a:rPr>
              <a:t>usertoken.ToString</a:t>
            </a:r>
            <a:r>
              <a:rPr lang="en-US" sz="2000" b="1" dirty="0">
                <a:latin typeface="Consolas" panose="020B0609020204030204" pitchFamily="49" charset="0"/>
              </a:rPr>
              <a:t>() }});    </a:t>
            </a:r>
            <a:r>
              <a:rPr lang="en-US" sz="2000" b="1" dirty="0" err="1">
                <a:latin typeface="Consolas" panose="020B0609020204030204" pitchFamily="49" charset="0"/>
              </a:rPr>
              <a:t>hubConnection.CookieContainer</a:t>
            </a:r>
            <a:r>
              <a:rPr lang="en-US" sz="2000" b="1" dirty="0">
                <a:latin typeface="Consolas" panose="020B0609020204030204" pitchFamily="49" charset="0"/>
              </a:rPr>
              <a:t> = </a:t>
            </a:r>
            <a:r>
              <a:rPr lang="en-US" sz="2000" b="1" dirty="0" err="1">
                <a:latin typeface="Consolas" panose="020B0609020204030204" pitchFamily="49" charset="0"/>
              </a:rPr>
              <a:t>handler.CookieContainer</a:t>
            </a:r>
            <a:r>
              <a:rPr lang="en-US" sz="2000" b="1" dirty="0">
                <a:latin typeface="Consolas" panose="020B0609020204030204" pitchFamily="49" charset="0"/>
              </a:rPr>
              <a:t>;    </a:t>
            </a:r>
          </a:p>
          <a:p>
            <a:pPr lvl="1">
              <a:spcBef>
                <a:spcPts val="200"/>
              </a:spcBef>
            </a:pPr>
            <a:r>
              <a:rPr lang="en-US" sz="2000" b="1" dirty="0">
                <a:latin typeface="Consolas" panose="020B0609020204030204" pitchFamily="49" charset="0"/>
              </a:rPr>
              <a:t>// more stuff</a:t>
            </a:r>
          </a:p>
          <a:p>
            <a:pPr>
              <a:spcBef>
                <a:spcPts val="200"/>
              </a:spcBef>
            </a:pPr>
            <a:r>
              <a:rPr lang="en-US" sz="2000" b="1" dirty="0">
                <a:latin typeface="Consolas" panose="020B0609020204030204" pitchFamily="49" charset="0"/>
              </a:rPr>
              <a:t>}</a:t>
            </a:r>
          </a:p>
          <a:p>
            <a:pPr>
              <a:spcBef>
                <a:spcPts val="200"/>
              </a:spcBef>
            </a:pPr>
            <a:r>
              <a:rPr lang="en-US" sz="2000" b="1" dirty="0">
                <a:latin typeface="Consolas" panose="020B0609020204030204" pitchFamily="49" charset="0"/>
              </a:rPr>
              <a:t>catch (Exception ex)</a:t>
            </a:r>
          </a:p>
          <a:p>
            <a:pPr>
              <a:spcBef>
                <a:spcPts val="200"/>
              </a:spcBef>
            </a:pPr>
            <a:r>
              <a:rPr lang="en-US" sz="2000" b="1" dirty="0">
                <a:latin typeface="Consolas" panose="020B0609020204030204" pitchFamily="49" charset="0"/>
              </a:rPr>
              <a:t>{    </a:t>
            </a:r>
          </a:p>
          <a:p>
            <a:pPr lvl="1">
              <a:spcBef>
                <a:spcPts val="200"/>
              </a:spcBef>
            </a:pPr>
            <a:r>
              <a:rPr lang="en-US" sz="2000" b="1" dirty="0">
                <a:latin typeface="Consolas" panose="020B0609020204030204" pitchFamily="49" charset="0"/>
              </a:rPr>
              <a:t>_</a:t>
            </a:r>
            <a:r>
              <a:rPr lang="en-US" sz="2000" b="1" dirty="0" err="1">
                <a:latin typeface="Consolas" panose="020B0609020204030204" pitchFamily="49" charset="0"/>
              </a:rPr>
              <a:t>log.Error</a:t>
            </a:r>
            <a:r>
              <a:rPr lang="en-US" sz="2000" b="1" dirty="0">
                <a:latin typeface="Consolas" panose="020B0609020204030204" pitchFamily="49" charset="0"/>
              </a:rPr>
              <a:t>(ex, "</a:t>
            </a:r>
            <a:r>
              <a:rPr lang="en-US" sz="2000" b="1" dirty="0" err="1">
                <a:latin typeface="Consolas" panose="020B0609020204030204" pitchFamily="49" charset="0"/>
              </a:rPr>
              <a:t>HubNotificationHandler</a:t>
            </a:r>
            <a:r>
              <a:rPr lang="en-US" sz="2000" b="1" dirty="0">
                <a:latin typeface="Consolas" panose="020B0609020204030204" pitchFamily="49" charset="0"/>
              </a:rPr>
              <a:t>::</a:t>
            </a:r>
            <a:r>
              <a:rPr lang="en-US" sz="2000" b="1" dirty="0" err="1">
                <a:latin typeface="Consolas" panose="020B0609020204030204" pitchFamily="49" charset="0"/>
              </a:rPr>
              <a:t>SubscribeToHubByAddress</a:t>
            </a:r>
            <a:r>
              <a:rPr lang="en-US" sz="2000" b="1" dirty="0">
                <a:latin typeface="Consolas" panose="020B0609020204030204" pitchFamily="49" charset="0"/>
              </a:rPr>
              <a:t> - Exception : " + </a:t>
            </a:r>
            <a:r>
              <a:rPr lang="en-US" sz="2000" b="1" dirty="0" err="1">
                <a:latin typeface="Consolas" panose="020B0609020204030204" pitchFamily="49" charset="0"/>
              </a:rPr>
              <a:t>ex.Message</a:t>
            </a:r>
            <a:r>
              <a:rPr lang="en-US" sz="2000" b="1" dirty="0">
                <a:latin typeface="Consolas" panose="020B0609020204030204" pitchFamily="49" charset="0"/>
              </a:rPr>
              <a:t>);</a:t>
            </a:r>
          </a:p>
          <a:p>
            <a:pPr>
              <a:spcBef>
                <a:spcPts val="200"/>
              </a:spcBef>
            </a:pPr>
            <a:r>
              <a:rPr lang="en-US" sz="2000" b="1" dirty="0">
                <a:latin typeface="Consolas" panose="020B0609020204030204" pitchFamily="49" charset="0"/>
              </a:rPr>
              <a:t>}</a:t>
            </a:r>
            <a:endParaRPr lang="en-US" sz="2800" b="1" dirty="0">
              <a:latin typeface="Consolas" panose="020B0609020204030204" pitchFamily="49" charset="0"/>
            </a:endParaRPr>
          </a:p>
        </p:txBody>
      </p:sp>
    </p:spTree>
    <p:extLst>
      <p:ext uri="{BB962C8B-B14F-4D97-AF65-F5344CB8AC3E}">
        <p14:creationId xmlns:p14="http://schemas.microsoft.com/office/powerpoint/2010/main" val="3336624820"/>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type="body" sz="quarter" idx="10"/>
          </p:nvPr>
        </p:nvSpPr>
        <p:spPr/>
        <p:txBody>
          <a:bodyPr/>
          <a:lstStyle/>
          <a:p>
            <a:r>
              <a:rPr lang="en-US" dirty="0"/>
              <a:t>Investigate before just implementing dispose</a:t>
            </a:r>
          </a:p>
          <a:p>
            <a:r>
              <a:rPr lang="en-US" dirty="0"/>
              <a:t>You can dispose each connection</a:t>
            </a:r>
          </a:p>
          <a:p>
            <a:r>
              <a:rPr lang="en-US" dirty="0" err="1"/>
              <a:t>SignalR</a:t>
            </a:r>
            <a:r>
              <a:rPr lang="en-US" dirty="0"/>
              <a:t> Hub Connections can also use a Singleton pattern with a single instance</a:t>
            </a:r>
          </a:p>
          <a:p>
            <a:r>
              <a:rPr lang="en-US" u="sng" dirty="0">
                <a:hlinkClick r:id="rId2"/>
              </a:rPr>
              <a:t>https://msdn.microsoft.com/en-us/library/microsoft.aspnet.signalr.client.hubconnection.dispose</a:t>
            </a:r>
            <a:endParaRPr lang="en-US" dirty="0"/>
          </a:p>
          <a:p>
            <a:endParaRPr lang="en-US" dirty="0"/>
          </a:p>
        </p:txBody>
      </p:sp>
      <p:sp>
        <p:nvSpPr>
          <p:cNvPr id="2" name="Title 1"/>
          <p:cNvSpPr>
            <a:spLocks noGrp="1"/>
          </p:cNvSpPr>
          <p:nvPr>
            <p:ph type="title"/>
          </p:nvPr>
        </p:nvSpPr>
        <p:spPr/>
        <p:txBody>
          <a:bodyPr>
            <a:normAutofit/>
          </a:bodyPr>
          <a:lstStyle/>
          <a:p>
            <a:r>
              <a:rPr lang="en-US" sz="3600" dirty="0" err="1"/>
              <a:t>HubConnection</a:t>
            </a:r>
            <a:r>
              <a:rPr lang="en-US" sz="3600" dirty="0"/>
              <a:t> is never disposed[CA2000]</a:t>
            </a:r>
          </a:p>
        </p:txBody>
      </p:sp>
    </p:spTree>
    <p:extLst>
      <p:ext uri="{BB962C8B-B14F-4D97-AF65-F5344CB8AC3E}">
        <p14:creationId xmlns:p14="http://schemas.microsoft.com/office/powerpoint/2010/main" val="796925039"/>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Object Oriented Violations</a:t>
            </a:r>
          </a:p>
        </p:txBody>
      </p:sp>
      <p:sp>
        <p:nvSpPr>
          <p:cNvPr id="5" name="Text Placeholder 4"/>
          <p:cNvSpPr>
            <a:spLocks noGrp="1"/>
          </p:cNvSpPr>
          <p:nvPr>
            <p:ph type="body" idx="1"/>
          </p:nvPr>
        </p:nvSpPr>
        <p:spPr/>
        <p:txBody>
          <a:bodyPr/>
          <a:lstStyle/>
          <a:p>
            <a:endParaRPr lang="en-US"/>
          </a:p>
        </p:txBody>
      </p:sp>
      <p:pic>
        <p:nvPicPr>
          <p:cNvPr id="3" name="Graphic 2" descr="Bug"/>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247382" y="5781205"/>
            <a:ext cx="914400" cy="914400"/>
          </a:xfrm>
          <a:prstGeom prst="rect">
            <a:avLst/>
          </a:prstGeom>
        </p:spPr>
      </p:pic>
      <p:pic>
        <p:nvPicPr>
          <p:cNvPr id="8" name="Graphic 7" descr="Crane"/>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203390" y="5781205"/>
            <a:ext cx="914400" cy="914400"/>
          </a:xfrm>
          <a:prstGeom prst="rect">
            <a:avLst/>
          </a:prstGeom>
        </p:spPr>
      </p:pic>
    </p:spTree>
    <p:extLst>
      <p:ext uri="{BB962C8B-B14F-4D97-AF65-F5344CB8AC3E}">
        <p14:creationId xmlns:p14="http://schemas.microsoft.com/office/powerpoint/2010/main" val="114151169"/>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Spot the OO problem</a:t>
            </a:r>
          </a:p>
        </p:txBody>
      </p:sp>
      <p:sp>
        <p:nvSpPr>
          <p:cNvPr id="4" name="Content Placeholder 2"/>
          <p:cNvSpPr txBox="1">
            <a:spLocks/>
          </p:cNvSpPr>
          <p:nvPr/>
        </p:nvSpPr>
        <p:spPr>
          <a:xfrm>
            <a:off x="457580" y="1394165"/>
            <a:ext cx="9265867" cy="3657560"/>
          </a:xfrm>
          <a:prstGeom prst="rect">
            <a:avLst/>
          </a:prstGeom>
          <a:solidFill>
            <a:schemeClr val="bg1"/>
          </a:solidFill>
          <a:ln>
            <a:solidFill>
              <a:schemeClr val="tx1"/>
            </a:solidFill>
          </a:ln>
        </p:spPr>
        <p:txBody>
          <a:bodyPr vert="horz" lIns="91440" tIns="45720" rIns="91440" bIns="45720" rtlCol="0">
            <a:noAutofit/>
          </a:bodyPr>
          <a:lst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a:lstStyle>
          <a:p>
            <a:pPr marL="0" indent="0">
              <a:buNone/>
            </a:pPr>
            <a:r>
              <a:rPr lang="en-US" sz="2400" b="1" dirty="0">
                <a:latin typeface="Consolas" panose="020B0609020204030204" pitchFamily="49" charset="0"/>
              </a:rPr>
              <a:t>public abstract class </a:t>
            </a:r>
            <a:r>
              <a:rPr lang="en-US" sz="2400" b="1" dirty="0" err="1">
                <a:latin typeface="Consolas" panose="020B0609020204030204" pitchFamily="49" charset="0"/>
              </a:rPr>
              <a:t>LoggerBase</a:t>
            </a:r>
            <a:r>
              <a:rPr lang="en-US" sz="2400" b="1" dirty="0">
                <a:latin typeface="Consolas" panose="020B0609020204030204" pitchFamily="49" charset="0"/>
              </a:rPr>
              <a:t> : </a:t>
            </a:r>
            <a:r>
              <a:rPr lang="en-US" sz="2400" b="1" dirty="0" err="1">
                <a:latin typeface="Consolas" panose="020B0609020204030204" pitchFamily="49" charset="0"/>
              </a:rPr>
              <a:t>EventSource</a:t>
            </a:r>
            <a:r>
              <a:rPr lang="en-US" sz="2400" b="1" dirty="0">
                <a:latin typeface="Consolas" panose="020B0609020204030204" pitchFamily="49" charset="0"/>
              </a:rPr>
              <a:t>, </a:t>
            </a:r>
            <a:r>
              <a:rPr lang="en-US" sz="2400" b="1" dirty="0" err="1">
                <a:latin typeface="Consolas" panose="020B0609020204030204" pitchFamily="49" charset="0"/>
              </a:rPr>
              <a:t>ILogger</a:t>
            </a:r>
            <a:r>
              <a:rPr lang="en-US" sz="2400" b="1" dirty="0">
                <a:latin typeface="Consolas" panose="020B0609020204030204" pitchFamily="49" charset="0"/>
              </a:rPr>
              <a:t>, IDisposable</a:t>
            </a:r>
          </a:p>
          <a:p>
            <a:pPr marL="0" indent="0">
              <a:buNone/>
            </a:pPr>
            <a:r>
              <a:rPr lang="en-US" sz="2400" b="1" dirty="0">
                <a:latin typeface="Consolas" panose="020B0609020204030204" pitchFamily="49" charset="0"/>
              </a:rPr>
              <a:t>{</a:t>
            </a:r>
          </a:p>
          <a:p>
            <a:pPr marL="0" indent="0">
              <a:buNone/>
            </a:pPr>
            <a:r>
              <a:rPr lang="en-US" sz="2400" b="1" dirty="0">
                <a:latin typeface="Consolas" panose="020B0609020204030204" pitchFamily="49" charset="0"/>
              </a:rPr>
              <a:t>    public string Name</a:t>
            </a:r>
          </a:p>
          <a:p>
            <a:pPr marL="0" indent="0">
              <a:buNone/>
            </a:pPr>
            <a:r>
              <a:rPr lang="en-US" sz="2400" b="1" dirty="0">
                <a:latin typeface="Consolas" panose="020B0609020204030204" pitchFamily="49" charset="0"/>
              </a:rPr>
              <a:t>    {</a:t>
            </a:r>
          </a:p>
          <a:p>
            <a:pPr marL="0" indent="0">
              <a:buNone/>
            </a:pPr>
            <a:r>
              <a:rPr lang="en-US" sz="2400" b="1" dirty="0">
                <a:latin typeface="Consolas" panose="020B0609020204030204" pitchFamily="49" charset="0"/>
              </a:rPr>
              <a:t>        get;</a:t>
            </a:r>
          </a:p>
          <a:p>
            <a:pPr marL="0" indent="0">
              <a:buNone/>
            </a:pPr>
            <a:r>
              <a:rPr lang="en-US" sz="2400" b="1" dirty="0">
                <a:latin typeface="Consolas" panose="020B0609020204030204" pitchFamily="49" charset="0"/>
              </a:rPr>
              <a:t>        private set;</a:t>
            </a:r>
          </a:p>
          <a:p>
            <a:pPr marL="0" indent="0">
              <a:buNone/>
            </a:pPr>
            <a:r>
              <a:rPr lang="en-US" sz="2400" b="1" dirty="0">
                <a:latin typeface="Consolas" panose="020B0609020204030204" pitchFamily="49" charset="0"/>
              </a:rPr>
              <a:t>    }</a:t>
            </a:r>
          </a:p>
        </p:txBody>
      </p:sp>
      <p:sp>
        <p:nvSpPr>
          <p:cNvPr id="6" name="Rectangle 5"/>
          <p:cNvSpPr/>
          <p:nvPr/>
        </p:nvSpPr>
        <p:spPr>
          <a:xfrm>
            <a:off x="7681261" y="6552875"/>
            <a:ext cx="2464136" cy="369332"/>
          </a:xfrm>
          <a:prstGeom prst="rect">
            <a:avLst/>
          </a:prstGeom>
        </p:spPr>
        <p:txBody>
          <a:bodyPr wrap="none">
            <a:spAutoFit/>
          </a:bodyPr>
          <a:lstStyle/>
          <a:p>
            <a:r>
              <a:rPr lang="en-US" b="1" dirty="0">
                <a:latin typeface="Consolas" panose="020B0609020204030204" pitchFamily="49" charset="0"/>
              </a:rPr>
              <a:t>Cons &gt; </a:t>
            </a:r>
            <a:r>
              <a:rPr lang="en-US" b="1" dirty="0" err="1">
                <a:latin typeface="Consolas" panose="020B0609020204030204" pitchFamily="49" charset="0"/>
              </a:rPr>
              <a:t>LgoUtils.cs</a:t>
            </a:r>
            <a:endParaRPr lang="en-US" dirty="0"/>
          </a:p>
        </p:txBody>
      </p:sp>
    </p:spTree>
    <p:extLst>
      <p:ext uri="{BB962C8B-B14F-4D97-AF65-F5344CB8AC3E}">
        <p14:creationId xmlns:p14="http://schemas.microsoft.com/office/powerpoint/2010/main" val="3098212604"/>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Spot the OO problem</a:t>
            </a:r>
          </a:p>
        </p:txBody>
      </p:sp>
      <p:sp>
        <p:nvSpPr>
          <p:cNvPr id="4" name="Content Placeholder 2"/>
          <p:cNvSpPr txBox="1">
            <a:spLocks/>
          </p:cNvSpPr>
          <p:nvPr/>
        </p:nvSpPr>
        <p:spPr>
          <a:xfrm>
            <a:off x="457580" y="1394165"/>
            <a:ext cx="11338436" cy="4023316"/>
          </a:xfrm>
          <a:prstGeom prst="rect">
            <a:avLst/>
          </a:prstGeom>
          <a:solidFill>
            <a:schemeClr val="bg1"/>
          </a:solidFill>
          <a:ln>
            <a:solidFill>
              <a:schemeClr val="tx1"/>
            </a:solidFill>
          </a:ln>
        </p:spPr>
        <p:txBody>
          <a:bodyPr vert="horz" lIns="91440" tIns="45720" rIns="91440" bIns="45720" rtlCol="0">
            <a:noAutofit/>
          </a:bodyPr>
          <a:lst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a:lstStyle>
          <a:p>
            <a:pPr marL="0" indent="0">
              <a:buNone/>
            </a:pPr>
            <a:r>
              <a:rPr lang="en-US" sz="2800" b="1" dirty="0">
                <a:latin typeface="Consolas" panose="020B0609020204030204" pitchFamily="49" charset="0"/>
              </a:rPr>
              <a:t>public class </a:t>
            </a:r>
            <a:r>
              <a:rPr lang="en-US" sz="2800" b="1" dirty="0" err="1">
                <a:latin typeface="Consolas" panose="020B0609020204030204" pitchFamily="49" charset="0"/>
              </a:rPr>
              <a:t>AppConst</a:t>
            </a:r>
            <a:endParaRPr lang="en-US" sz="2800" b="1" dirty="0">
              <a:latin typeface="Consolas" panose="020B0609020204030204" pitchFamily="49" charset="0"/>
            </a:endParaRPr>
          </a:p>
          <a:p>
            <a:pPr marL="0" indent="0">
              <a:buNone/>
            </a:pPr>
            <a:r>
              <a:rPr lang="en-US" sz="2800" b="1" dirty="0">
                <a:latin typeface="Consolas" panose="020B0609020204030204" pitchFamily="49" charset="0"/>
              </a:rPr>
              <a:t>{</a:t>
            </a:r>
          </a:p>
          <a:p>
            <a:pPr marL="0" indent="0">
              <a:buNone/>
            </a:pPr>
            <a:r>
              <a:rPr lang="en-US" sz="2800" b="1" dirty="0">
                <a:latin typeface="Consolas" panose="020B0609020204030204" pitchFamily="49" charset="0"/>
              </a:rPr>
              <a:t>    public List&lt;string&gt; </a:t>
            </a:r>
            <a:r>
              <a:rPr lang="en-US" sz="2800" b="1" dirty="0" err="1">
                <a:latin typeface="Consolas" panose="020B0609020204030204" pitchFamily="49" charset="0"/>
              </a:rPr>
              <a:t>SupportedLangs</a:t>
            </a:r>
            <a:r>
              <a:rPr lang="en-US" sz="2800" b="1" dirty="0">
                <a:latin typeface="Consolas" panose="020B0609020204030204" pitchFamily="49" charset="0"/>
              </a:rPr>
              <a:t> = new List&lt;string&gt;()</a:t>
            </a:r>
          </a:p>
          <a:p>
            <a:pPr marL="0" indent="0">
              <a:buNone/>
            </a:pPr>
            <a:r>
              <a:rPr lang="en-US" sz="2800" b="1" dirty="0">
                <a:latin typeface="Consolas" panose="020B0609020204030204" pitchFamily="49" charset="0"/>
              </a:rPr>
              <a:t>    {</a:t>
            </a:r>
          </a:p>
          <a:p>
            <a:pPr marL="0" indent="0">
              <a:buNone/>
            </a:pPr>
            <a:r>
              <a:rPr lang="en-US" sz="2800" b="1" dirty="0">
                <a:latin typeface="Consolas" panose="020B0609020204030204" pitchFamily="49" charset="0"/>
              </a:rPr>
              <a:t>        "</a:t>
            </a:r>
            <a:r>
              <a:rPr lang="en-US" sz="2800" b="1" dirty="0" err="1">
                <a:latin typeface="Consolas" panose="020B0609020204030204" pitchFamily="49" charset="0"/>
              </a:rPr>
              <a:t>en</a:t>
            </a:r>
            <a:r>
              <a:rPr lang="en-US" sz="2800" b="1" dirty="0">
                <a:latin typeface="Consolas" panose="020B0609020204030204" pitchFamily="49" charset="0"/>
              </a:rPr>
              <a:t>-US", "</a:t>
            </a:r>
            <a:r>
              <a:rPr lang="en-US" sz="2800" b="1" dirty="0" err="1">
                <a:latin typeface="Consolas" panose="020B0609020204030204" pitchFamily="49" charset="0"/>
              </a:rPr>
              <a:t>en-en</a:t>
            </a:r>
            <a:r>
              <a:rPr lang="en-US" sz="2800" b="1" dirty="0">
                <a:latin typeface="Consolas" panose="020B0609020204030204" pitchFamily="49" charset="0"/>
              </a:rPr>
              <a:t>", "</a:t>
            </a:r>
            <a:r>
              <a:rPr lang="en-US" sz="2800" b="1" dirty="0" err="1">
                <a:latin typeface="Consolas" panose="020B0609020204030204" pitchFamily="49" charset="0"/>
              </a:rPr>
              <a:t>es-es</a:t>
            </a:r>
            <a:r>
              <a:rPr lang="en-US" sz="2800" b="1" dirty="0">
                <a:latin typeface="Consolas" panose="020B0609020204030204" pitchFamily="49" charset="0"/>
              </a:rPr>
              <a:t>", "</a:t>
            </a:r>
            <a:r>
              <a:rPr lang="en-US" sz="2800" b="1" dirty="0" err="1">
                <a:latin typeface="Consolas" panose="020B0609020204030204" pitchFamily="49" charset="0"/>
              </a:rPr>
              <a:t>fr</a:t>
            </a:r>
            <a:r>
              <a:rPr lang="en-US" sz="2800" b="1" dirty="0">
                <a:latin typeface="Consolas" panose="020B0609020204030204" pitchFamily="49" charset="0"/>
              </a:rPr>
              <a:t>-FR"</a:t>
            </a:r>
          </a:p>
          <a:p>
            <a:pPr marL="0" indent="0">
              <a:buNone/>
            </a:pPr>
            <a:r>
              <a:rPr lang="en-US" sz="2800" b="1" dirty="0">
                <a:latin typeface="Consolas" panose="020B0609020204030204" pitchFamily="49" charset="0"/>
              </a:rPr>
              <a:t>    };</a:t>
            </a:r>
          </a:p>
          <a:p>
            <a:pPr marL="0" indent="0">
              <a:buNone/>
            </a:pPr>
            <a:r>
              <a:rPr lang="en-US" sz="2800" b="1" dirty="0">
                <a:latin typeface="Consolas" panose="020B0609020204030204" pitchFamily="49" charset="0"/>
              </a:rPr>
              <a:t>}</a:t>
            </a:r>
          </a:p>
        </p:txBody>
      </p:sp>
      <p:sp>
        <p:nvSpPr>
          <p:cNvPr id="5" name="Rectangle 4"/>
          <p:cNvSpPr/>
          <p:nvPr/>
        </p:nvSpPr>
        <p:spPr>
          <a:xfrm>
            <a:off x="7681261" y="6552875"/>
            <a:ext cx="3350597" cy="369332"/>
          </a:xfrm>
          <a:prstGeom prst="rect">
            <a:avLst/>
          </a:prstGeom>
        </p:spPr>
        <p:txBody>
          <a:bodyPr wrap="none">
            <a:spAutoFit/>
          </a:bodyPr>
          <a:lstStyle/>
          <a:p>
            <a:r>
              <a:rPr lang="en-US" b="1" dirty="0">
                <a:latin typeface="Consolas" panose="020B0609020204030204" pitchFamily="49" charset="0"/>
              </a:rPr>
              <a:t>Web &gt; </a:t>
            </a:r>
            <a:r>
              <a:rPr lang="en-US" b="1" dirty="0" err="1">
                <a:latin typeface="Consolas" panose="020B0609020204030204" pitchFamily="49" charset="0"/>
              </a:rPr>
              <a:t>EnumerableProofs.cs</a:t>
            </a:r>
            <a:endParaRPr lang="en-US" dirty="0"/>
          </a:p>
        </p:txBody>
      </p:sp>
    </p:spTree>
    <p:extLst>
      <p:ext uri="{BB962C8B-B14F-4D97-AF65-F5344CB8AC3E}">
        <p14:creationId xmlns:p14="http://schemas.microsoft.com/office/powerpoint/2010/main" val="922194263"/>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 not expose Generic lists [CA1002]</a:t>
            </a:r>
          </a:p>
        </p:txBody>
      </p:sp>
      <p:sp>
        <p:nvSpPr>
          <p:cNvPr id="4" name="TextBox 3"/>
          <p:cNvSpPr txBox="1"/>
          <p:nvPr/>
        </p:nvSpPr>
        <p:spPr>
          <a:xfrm>
            <a:off x="819765" y="2779641"/>
            <a:ext cx="11616710" cy="4216539"/>
          </a:xfrm>
          <a:prstGeom prst="rect">
            <a:avLst/>
          </a:prstGeom>
          <a:noFill/>
        </p:spPr>
        <p:txBody>
          <a:bodyPr wrap="square" rtlCol="0">
            <a:spAutoFit/>
          </a:bodyPr>
          <a:lstStyle/>
          <a:p>
            <a:pPr lvl="0"/>
            <a:r>
              <a:rPr lang="en-US" sz="2000" dirty="0"/>
              <a:t>Performance implications</a:t>
            </a:r>
          </a:p>
          <a:p>
            <a:pPr marL="285750" lvl="0" indent="-285750">
              <a:buFont typeface="Arial" panose="020B0604020202020204" pitchFamily="34" charset="0"/>
              <a:buChar char="•"/>
            </a:pPr>
            <a:r>
              <a:rPr lang="en-US" sz="2000" dirty="0"/>
              <a:t>List is designed for performance not inheritance</a:t>
            </a:r>
          </a:p>
          <a:p>
            <a:pPr marL="285750" lvl="0" indent="-285750">
              <a:buFont typeface="Arial" panose="020B0604020202020204" pitchFamily="34" charset="0"/>
              <a:buChar char="•"/>
            </a:pPr>
            <a:r>
              <a:rPr lang="en-US" sz="2000" dirty="0"/>
              <a:t>Exposed in inheritable class</a:t>
            </a:r>
          </a:p>
          <a:p>
            <a:pPr marL="285750" lvl="0" indent="-285750">
              <a:buFont typeface="Arial" panose="020B0604020202020204" pitchFamily="34" charset="0"/>
              <a:buChar char="•"/>
            </a:pPr>
            <a:endParaRPr lang="en-US" sz="2000" dirty="0"/>
          </a:p>
          <a:p>
            <a:pPr lvl="0"/>
            <a:r>
              <a:rPr lang="en-US" sz="2000" dirty="0"/>
              <a:t>Occurs 1219 times</a:t>
            </a:r>
          </a:p>
          <a:p>
            <a:pPr marL="285750" lvl="0" indent="-285750">
              <a:buFont typeface="Arial" panose="020B0604020202020204" pitchFamily="34" charset="0"/>
              <a:buChar char="•"/>
            </a:pPr>
            <a:endParaRPr lang="en-US" sz="2000" dirty="0"/>
          </a:p>
          <a:p>
            <a:r>
              <a:rPr lang="en-US" sz="2000" dirty="0"/>
              <a:t>If the class is not designed to be inherited, seal it.  </a:t>
            </a:r>
          </a:p>
          <a:p>
            <a:r>
              <a:rPr lang="en-US" sz="2000" dirty="0"/>
              <a:t>If you wish the class to be open to inheritance, the following generic collections are designed for inheritance and should be exposed instead of </a:t>
            </a:r>
            <a:r>
              <a:rPr lang="en-US" sz="2000" dirty="0" err="1"/>
              <a:t>System.Collections.Generic.List</a:t>
            </a:r>
            <a:r>
              <a:rPr lang="en-US" sz="2000" dirty="0"/>
              <a:t>&lt;T&gt;.</a:t>
            </a:r>
          </a:p>
          <a:p>
            <a:pPr marL="457200" indent="-457200">
              <a:buFont typeface="Arial" panose="020B0604020202020204" pitchFamily="34" charset="0"/>
              <a:buChar char="•"/>
            </a:pPr>
            <a:r>
              <a:rPr lang="en-US" sz="2000" dirty="0" err="1"/>
              <a:t>System.Collections.ObjectModel.Collection</a:t>
            </a:r>
            <a:r>
              <a:rPr lang="en-US" sz="2000" dirty="0"/>
              <a:t>&lt;T&gt;</a:t>
            </a:r>
          </a:p>
          <a:p>
            <a:pPr marL="457200" indent="-457200">
              <a:buFont typeface="Arial" panose="020B0604020202020204" pitchFamily="34" charset="0"/>
              <a:buChar char="•"/>
            </a:pPr>
            <a:r>
              <a:rPr lang="en-US" sz="2000" dirty="0" err="1"/>
              <a:t>System.Collections.ObjectModel.ReadOnlyCollection</a:t>
            </a:r>
            <a:r>
              <a:rPr lang="en-US" sz="2000" dirty="0"/>
              <a:t>&lt;T&gt;</a:t>
            </a:r>
          </a:p>
          <a:p>
            <a:pPr marL="457200" indent="-457200">
              <a:buFont typeface="Arial" panose="020B0604020202020204" pitchFamily="34" charset="0"/>
              <a:buChar char="•"/>
            </a:pPr>
            <a:r>
              <a:rPr lang="en-US" sz="2000" dirty="0" err="1"/>
              <a:t>System.Collections.ObjectModel.KeyedCollection</a:t>
            </a:r>
            <a:r>
              <a:rPr lang="en-US" sz="2000" dirty="0"/>
              <a:t>&lt;</a:t>
            </a:r>
            <a:r>
              <a:rPr lang="en-US" sz="2000" dirty="0" err="1"/>
              <a:t>TKey</a:t>
            </a:r>
            <a:r>
              <a:rPr lang="en-US" sz="2000" dirty="0"/>
              <a:t>, </a:t>
            </a:r>
            <a:r>
              <a:rPr lang="en-US" sz="2000" dirty="0" err="1"/>
              <a:t>TItem</a:t>
            </a:r>
            <a:r>
              <a:rPr lang="en-US" sz="2000" dirty="0"/>
              <a:t>&gt;</a:t>
            </a:r>
          </a:p>
          <a:p>
            <a:pPr marL="285750" indent="-285750">
              <a:buFont typeface="Arial" panose="020B0604020202020204" pitchFamily="34" charset="0"/>
              <a:buChar char="•"/>
            </a:pPr>
            <a:endParaRPr lang="en-US" sz="2800" dirty="0"/>
          </a:p>
        </p:txBody>
      </p:sp>
      <p:sp>
        <p:nvSpPr>
          <p:cNvPr id="5" name="Content Placeholder 2"/>
          <p:cNvSpPr txBox="1">
            <a:spLocks/>
          </p:cNvSpPr>
          <p:nvPr/>
        </p:nvSpPr>
        <p:spPr>
          <a:xfrm>
            <a:off x="819765" y="1212849"/>
            <a:ext cx="9265867" cy="1566792"/>
          </a:xfrm>
          <a:prstGeom prst="rect">
            <a:avLst/>
          </a:prstGeom>
          <a:solidFill>
            <a:schemeClr val="bg1"/>
          </a:solidFill>
          <a:ln>
            <a:solidFill>
              <a:schemeClr val="tx1"/>
            </a:solidFill>
          </a:ln>
        </p:spPr>
        <p:txBody>
          <a:bodyPr vert="horz" lIns="91440" tIns="45720" rIns="91440" bIns="45720" rtlCol="0">
            <a:noAutofit/>
          </a:bodyPr>
          <a:lst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a:lstStyle>
          <a:p>
            <a:pPr marL="0" indent="0">
              <a:buNone/>
            </a:pPr>
            <a:r>
              <a:rPr lang="en-US" sz="1100" b="1" dirty="0">
                <a:latin typeface="Consolas" panose="020B0609020204030204" pitchFamily="49" charset="0"/>
              </a:rPr>
              <a:t>public class </a:t>
            </a:r>
            <a:r>
              <a:rPr lang="en-US" sz="1100" b="1" dirty="0" err="1">
                <a:latin typeface="Consolas" panose="020B0609020204030204" pitchFamily="49" charset="0"/>
              </a:rPr>
              <a:t>AppConst</a:t>
            </a:r>
            <a:endParaRPr lang="en-US" sz="1100" b="1" dirty="0">
              <a:latin typeface="Consolas" panose="020B0609020204030204" pitchFamily="49" charset="0"/>
            </a:endParaRPr>
          </a:p>
          <a:p>
            <a:pPr marL="0" indent="0">
              <a:buNone/>
            </a:pPr>
            <a:r>
              <a:rPr lang="en-US" sz="1100" b="1" dirty="0">
                <a:latin typeface="Consolas" panose="020B0609020204030204" pitchFamily="49" charset="0"/>
              </a:rPr>
              <a:t>{</a:t>
            </a:r>
          </a:p>
          <a:p>
            <a:pPr marL="0" indent="0">
              <a:buNone/>
            </a:pPr>
            <a:r>
              <a:rPr lang="en-US" sz="1100" b="1" dirty="0">
                <a:latin typeface="Consolas" panose="020B0609020204030204" pitchFamily="49" charset="0"/>
              </a:rPr>
              <a:t>    public List&lt;string&gt; </a:t>
            </a:r>
            <a:r>
              <a:rPr lang="en-US" sz="1100" b="1" dirty="0" err="1">
                <a:latin typeface="Consolas" panose="020B0609020204030204" pitchFamily="49" charset="0"/>
              </a:rPr>
              <a:t>SupportedLangs</a:t>
            </a:r>
            <a:r>
              <a:rPr lang="en-US" sz="1100" b="1" dirty="0">
                <a:latin typeface="Consolas" panose="020B0609020204030204" pitchFamily="49" charset="0"/>
              </a:rPr>
              <a:t> = new List&lt;string&gt;()</a:t>
            </a:r>
          </a:p>
          <a:p>
            <a:pPr marL="0" indent="0">
              <a:buNone/>
            </a:pPr>
            <a:r>
              <a:rPr lang="en-US" sz="1100" b="1" dirty="0">
                <a:latin typeface="Consolas" panose="020B0609020204030204" pitchFamily="49" charset="0"/>
              </a:rPr>
              <a:t>    {</a:t>
            </a:r>
          </a:p>
          <a:p>
            <a:pPr marL="0" indent="0">
              <a:buNone/>
            </a:pPr>
            <a:r>
              <a:rPr lang="en-US" sz="1100" b="1" dirty="0">
                <a:latin typeface="Consolas" panose="020B0609020204030204" pitchFamily="49" charset="0"/>
              </a:rPr>
              <a:t>        "</a:t>
            </a:r>
            <a:r>
              <a:rPr lang="en-US" sz="1100" b="1" dirty="0" err="1">
                <a:latin typeface="Consolas" panose="020B0609020204030204" pitchFamily="49" charset="0"/>
              </a:rPr>
              <a:t>en</a:t>
            </a:r>
            <a:r>
              <a:rPr lang="en-US" sz="1100" b="1" dirty="0">
                <a:latin typeface="Consolas" panose="020B0609020204030204" pitchFamily="49" charset="0"/>
              </a:rPr>
              <a:t>-US", "</a:t>
            </a:r>
            <a:r>
              <a:rPr lang="en-US" sz="1100" b="1" dirty="0" err="1">
                <a:latin typeface="Consolas" panose="020B0609020204030204" pitchFamily="49" charset="0"/>
              </a:rPr>
              <a:t>en-en</a:t>
            </a:r>
            <a:r>
              <a:rPr lang="en-US" sz="1100" b="1" dirty="0">
                <a:latin typeface="Consolas" panose="020B0609020204030204" pitchFamily="49" charset="0"/>
              </a:rPr>
              <a:t>", "</a:t>
            </a:r>
            <a:r>
              <a:rPr lang="en-US" sz="1100" b="1" dirty="0" err="1">
                <a:latin typeface="Consolas" panose="020B0609020204030204" pitchFamily="49" charset="0"/>
              </a:rPr>
              <a:t>es-es</a:t>
            </a:r>
            <a:r>
              <a:rPr lang="en-US" sz="1100" b="1" dirty="0">
                <a:latin typeface="Consolas" panose="020B0609020204030204" pitchFamily="49" charset="0"/>
              </a:rPr>
              <a:t>", "</a:t>
            </a:r>
            <a:r>
              <a:rPr lang="en-US" sz="1100" b="1" dirty="0" err="1">
                <a:latin typeface="Consolas" panose="020B0609020204030204" pitchFamily="49" charset="0"/>
              </a:rPr>
              <a:t>fr</a:t>
            </a:r>
            <a:r>
              <a:rPr lang="en-US" sz="1100" b="1" dirty="0">
                <a:latin typeface="Consolas" panose="020B0609020204030204" pitchFamily="49" charset="0"/>
              </a:rPr>
              <a:t>-FR"</a:t>
            </a:r>
          </a:p>
          <a:p>
            <a:pPr marL="0" indent="0">
              <a:buNone/>
            </a:pPr>
            <a:r>
              <a:rPr lang="en-US" sz="1100" b="1" dirty="0">
                <a:latin typeface="Consolas" panose="020B0609020204030204" pitchFamily="49" charset="0"/>
              </a:rPr>
              <a:t>    };</a:t>
            </a:r>
          </a:p>
          <a:p>
            <a:pPr marL="0" indent="0">
              <a:buNone/>
            </a:pPr>
            <a:r>
              <a:rPr lang="en-US" sz="1100" b="1" dirty="0">
                <a:latin typeface="Consolas" panose="020B0609020204030204" pitchFamily="49" charset="0"/>
              </a:rPr>
              <a:t>}</a:t>
            </a:r>
          </a:p>
        </p:txBody>
      </p:sp>
      <p:sp>
        <p:nvSpPr>
          <p:cNvPr id="7" name="Rectangle 6"/>
          <p:cNvSpPr/>
          <p:nvPr/>
        </p:nvSpPr>
        <p:spPr>
          <a:xfrm>
            <a:off x="7681261" y="6552875"/>
            <a:ext cx="3350597" cy="369332"/>
          </a:xfrm>
          <a:prstGeom prst="rect">
            <a:avLst/>
          </a:prstGeom>
        </p:spPr>
        <p:txBody>
          <a:bodyPr wrap="none">
            <a:spAutoFit/>
          </a:bodyPr>
          <a:lstStyle/>
          <a:p>
            <a:r>
              <a:rPr lang="en-US" b="1" dirty="0">
                <a:latin typeface="Consolas" panose="020B0609020204030204" pitchFamily="49" charset="0"/>
              </a:rPr>
              <a:t>Web &gt; </a:t>
            </a:r>
            <a:r>
              <a:rPr lang="en-US" b="1" dirty="0" err="1">
                <a:latin typeface="Consolas" panose="020B0609020204030204" pitchFamily="49" charset="0"/>
              </a:rPr>
              <a:t>EnumerableProofs.cs</a:t>
            </a:r>
            <a:endParaRPr lang="en-US" dirty="0"/>
          </a:p>
        </p:txBody>
      </p:sp>
    </p:spTree>
    <p:extLst>
      <p:ext uri="{BB962C8B-B14F-4D97-AF65-F5344CB8AC3E}">
        <p14:creationId xmlns:p14="http://schemas.microsoft.com/office/powerpoint/2010/main" val="2540698344"/>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Spot the OO problem</a:t>
            </a:r>
          </a:p>
        </p:txBody>
      </p:sp>
      <p:sp>
        <p:nvSpPr>
          <p:cNvPr id="5" name="Content Placeholder 2"/>
          <p:cNvSpPr txBox="1">
            <a:spLocks/>
          </p:cNvSpPr>
          <p:nvPr/>
        </p:nvSpPr>
        <p:spPr>
          <a:xfrm>
            <a:off x="301518" y="1212849"/>
            <a:ext cx="12070011" cy="4571950"/>
          </a:xfrm>
          <a:prstGeom prst="rect">
            <a:avLst/>
          </a:prstGeom>
          <a:solidFill>
            <a:schemeClr val="bg1"/>
          </a:solidFill>
          <a:ln>
            <a:solidFill>
              <a:schemeClr val="tx1"/>
            </a:solidFill>
          </a:ln>
        </p:spPr>
        <p:txBody>
          <a:bodyPr vert="horz" lIns="91440" tIns="45720" rIns="91440" bIns="45720" rtlCol="0">
            <a:noAutofit/>
          </a:bodyPr>
          <a:lst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a:lstStyle>
          <a:p>
            <a:pPr marL="0" indent="0">
              <a:buNone/>
            </a:pPr>
            <a:r>
              <a:rPr lang="en-US" sz="1800" b="1" dirty="0">
                <a:latin typeface="Consolas" panose="020B0609020204030204" pitchFamily="49" charset="0"/>
              </a:rPr>
              <a:t>[</a:t>
            </a:r>
            <a:r>
              <a:rPr lang="en-US" sz="1800" b="1" dirty="0" err="1">
                <a:latin typeface="Consolas" panose="020B0609020204030204" pitchFamily="49" charset="0"/>
              </a:rPr>
              <a:t>AttributeUsage</a:t>
            </a:r>
            <a:r>
              <a:rPr lang="en-US" sz="1800" b="1" dirty="0">
                <a:latin typeface="Consolas" panose="020B0609020204030204" pitchFamily="49" charset="0"/>
              </a:rPr>
              <a:t>(</a:t>
            </a:r>
            <a:r>
              <a:rPr lang="en-US" sz="1800" b="1" dirty="0" err="1">
                <a:latin typeface="Consolas" panose="020B0609020204030204" pitchFamily="49" charset="0"/>
              </a:rPr>
              <a:t>AttributeTargets.Class</a:t>
            </a:r>
            <a:r>
              <a:rPr lang="en-US" sz="1800" b="1" dirty="0">
                <a:latin typeface="Consolas" panose="020B0609020204030204" pitchFamily="49" charset="0"/>
              </a:rPr>
              <a:t>)]</a:t>
            </a:r>
          </a:p>
          <a:p>
            <a:pPr marL="0" indent="0">
              <a:buNone/>
            </a:pPr>
            <a:r>
              <a:rPr lang="en-US" sz="1800" b="1" dirty="0">
                <a:latin typeface="Consolas" panose="020B0609020204030204" pitchFamily="49" charset="0"/>
              </a:rPr>
              <a:t>public class </a:t>
            </a:r>
            <a:r>
              <a:rPr lang="en-US" sz="1800" b="1" dirty="0" err="1">
                <a:latin typeface="Consolas" panose="020B0609020204030204" pitchFamily="49" charset="0"/>
              </a:rPr>
              <a:t>JSONPSupportBehaviorAttribute</a:t>
            </a:r>
            <a:r>
              <a:rPr lang="en-US" sz="1800" b="1" dirty="0">
                <a:latin typeface="Consolas" panose="020B0609020204030204" pitchFamily="49" charset="0"/>
              </a:rPr>
              <a:t> : Attribute, </a:t>
            </a:r>
            <a:r>
              <a:rPr lang="en-US" sz="1800" b="1" dirty="0" err="1">
                <a:latin typeface="Consolas" panose="020B0609020204030204" pitchFamily="49" charset="0"/>
              </a:rPr>
              <a:t>IServiceBehavior</a:t>
            </a:r>
            <a:endParaRPr lang="en-US" sz="1800" b="1" dirty="0">
              <a:latin typeface="Consolas" panose="020B0609020204030204" pitchFamily="49" charset="0"/>
            </a:endParaRPr>
          </a:p>
          <a:p>
            <a:pPr marL="0" indent="0">
              <a:buNone/>
            </a:pPr>
            <a:r>
              <a:rPr lang="en-US" sz="1800" b="1" dirty="0">
                <a:latin typeface="Consolas" panose="020B0609020204030204" pitchFamily="49" charset="0"/>
              </a:rPr>
              <a:t>{</a:t>
            </a:r>
          </a:p>
          <a:p>
            <a:pPr marL="0" indent="0">
              <a:buNone/>
            </a:pPr>
            <a:r>
              <a:rPr lang="en-US" sz="1800" b="1" dirty="0">
                <a:latin typeface="Consolas" panose="020B0609020204030204" pitchFamily="49" charset="0"/>
              </a:rPr>
              <a:t>void </a:t>
            </a:r>
            <a:r>
              <a:rPr lang="en-US" sz="1800" b="1" dirty="0" err="1">
                <a:latin typeface="Consolas" panose="020B0609020204030204" pitchFamily="49" charset="0"/>
              </a:rPr>
              <a:t>IServiceBehavior.AddBindingParameters</a:t>
            </a:r>
            <a:r>
              <a:rPr lang="en-US" sz="1800" b="1" dirty="0">
                <a:latin typeface="Consolas" panose="020B0609020204030204" pitchFamily="49" charset="0"/>
              </a:rPr>
              <a:t>(</a:t>
            </a:r>
          </a:p>
          <a:p>
            <a:pPr marL="0" indent="0">
              <a:buNone/>
            </a:pPr>
            <a:r>
              <a:rPr lang="en-US" sz="1800" b="1" dirty="0">
                <a:latin typeface="Consolas" panose="020B0609020204030204" pitchFamily="49" charset="0"/>
              </a:rPr>
              <a:t>     </a:t>
            </a:r>
            <a:r>
              <a:rPr lang="en-US" sz="1800" b="1" dirty="0" err="1">
                <a:latin typeface="Consolas" panose="020B0609020204030204" pitchFamily="49" charset="0"/>
              </a:rPr>
              <a:t>ServiceDescription</a:t>
            </a:r>
            <a:r>
              <a:rPr lang="en-US" sz="1800" b="1" dirty="0">
                <a:latin typeface="Consolas" panose="020B0609020204030204" pitchFamily="49" charset="0"/>
              </a:rPr>
              <a:t> </a:t>
            </a:r>
            <a:r>
              <a:rPr lang="en-US" sz="1800" b="1" dirty="0" err="1">
                <a:latin typeface="Consolas" panose="020B0609020204030204" pitchFamily="49" charset="0"/>
              </a:rPr>
              <a:t>serviceDescription</a:t>
            </a:r>
            <a:r>
              <a:rPr lang="en-US" sz="1800" b="1" dirty="0">
                <a:latin typeface="Consolas" panose="020B0609020204030204" pitchFamily="49" charset="0"/>
              </a:rPr>
              <a:t>, </a:t>
            </a:r>
            <a:r>
              <a:rPr lang="en-US" sz="1800" b="1" dirty="0" err="1">
                <a:latin typeface="Consolas" panose="020B0609020204030204" pitchFamily="49" charset="0"/>
              </a:rPr>
              <a:t>ServiceHostBase</a:t>
            </a:r>
            <a:r>
              <a:rPr lang="en-US" sz="1800" b="1" dirty="0">
                <a:latin typeface="Consolas" panose="020B0609020204030204" pitchFamily="49" charset="0"/>
              </a:rPr>
              <a:t> </a:t>
            </a:r>
            <a:r>
              <a:rPr lang="en-US" sz="1800" b="1" dirty="0" err="1">
                <a:latin typeface="Consolas" panose="020B0609020204030204" pitchFamily="49" charset="0"/>
              </a:rPr>
              <a:t>serviceHostBase</a:t>
            </a:r>
            <a:r>
              <a:rPr lang="en-US" sz="1800" b="1" dirty="0">
                <a:latin typeface="Consolas" panose="020B0609020204030204" pitchFamily="49" charset="0"/>
              </a:rPr>
              <a:t>,        </a:t>
            </a:r>
          </a:p>
          <a:p>
            <a:pPr marL="0" indent="0">
              <a:buNone/>
            </a:pPr>
            <a:r>
              <a:rPr lang="en-US" sz="1800" b="1" dirty="0">
                <a:latin typeface="Consolas" panose="020B0609020204030204" pitchFamily="49" charset="0"/>
              </a:rPr>
              <a:t>     </a:t>
            </a:r>
            <a:r>
              <a:rPr lang="en-US" sz="1800" b="1" dirty="0" err="1">
                <a:latin typeface="Consolas" panose="020B0609020204030204" pitchFamily="49" charset="0"/>
              </a:rPr>
              <a:t>System.Collections.ObjectModel.Collection</a:t>
            </a:r>
            <a:r>
              <a:rPr lang="en-US" sz="1800" b="1" dirty="0">
                <a:latin typeface="Consolas" panose="020B0609020204030204" pitchFamily="49" charset="0"/>
              </a:rPr>
              <a:t>&lt;</a:t>
            </a:r>
            <a:r>
              <a:rPr lang="en-US" sz="1800" b="1" dirty="0" err="1">
                <a:latin typeface="Consolas" panose="020B0609020204030204" pitchFamily="49" charset="0"/>
              </a:rPr>
              <a:t>ServiceEndpoint</a:t>
            </a:r>
            <a:r>
              <a:rPr lang="en-US" sz="1800" b="1" dirty="0">
                <a:latin typeface="Consolas" panose="020B0609020204030204" pitchFamily="49" charset="0"/>
              </a:rPr>
              <a:t>&gt; endpoints, </a:t>
            </a:r>
          </a:p>
          <a:p>
            <a:pPr marL="0" indent="0">
              <a:buNone/>
            </a:pPr>
            <a:r>
              <a:rPr lang="en-US" sz="1800" b="1" dirty="0">
                <a:latin typeface="Consolas" panose="020B0609020204030204" pitchFamily="49" charset="0"/>
              </a:rPr>
              <a:t>     </a:t>
            </a:r>
            <a:r>
              <a:rPr lang="en-US" sz="1800" b="1" dirty="0" err="1">
                <a:latin typeface="Consolas" panose="020B0609020204030204" pitchFamily="49" charset="0"/>
              </a:rPr>
              <a:t>BindingParameterCollection</a:t>
            </a:r>
            <a:r>
              <a:rPr lang="en-US" sz="1800" b="1" dirty="0">
                <a:latin typeface="Consolas" panose="020B0609020204030204" pitchFamily="49" charset="0"/>
              </a:rPr>
              <a:t> </a:t>
            </a:r>
            <a:r>
              <a:rPr lang="en-US" sz="1800" b="1" dirty="0" err="1">
                <a:latin typeface="Consolas" panose="020B0609020204030204" pitchFamily="49" charset="0"/>
              </a:rPr>
              <a:t>bindingParameters</a:t>
            </a:r>
            <a:r>
              <a:rPr lang="en-US" sz="1800" b="1" dirty="0">
                <a:latin typeface="Consolas" panose="020B0609020204030204" pitchFamily="49" charset="0"/>
              </a:rPr>
              <a:t>)     {}</a:t>
            </a:r>
          </a:p>
          <a:p>
            <a:pPr marL="0" indent="0">
              <a:buNone/>
            </a:pPr>
            <a:r>
              <a:rPr lang="en-US" sz="1800" b="1" dirty="0">
                <a:latin typeface="Consolas" panose="020B0609020204030204" pitchFamily="49" charset="0"/>
              </a:rPr>
              <a:t>void </a:t>
            </a:r>
            <a:r>
              <a:rPr lang="en-US" sz="1800" b="1" dirty="0" err="1">
                <a:latin typeface="Consolas" panose="020B0609020204030204" pitchFamily="49" charset="0"/>
              </a:rPr>
              <a:t>IServiceBehavior.ApplyDispatchBehavior</a:t>
            </a:r>
            <a:r>
              <a:rPr lang="en-US" sz="1800" b="1" dirty="0">
                <a:latin typeface="Consolas" panose="020B0609020204030204" pitchFamily="49" charset="0"/>
              </a:rPr>
              <a:t>(</a:t>
            </a:r>
            <a:r>
              <a:rPr lang="en-US" sz="1800" b="1" dirty="0" err="1">
                <a:latin typeface="Consolas" panose="020B0609020204030204" pitchFamily="49" charset="0"/>
              </a:rPr>
              <a:t>ServiceDescription</a:t>
            </a:r>
            <a:r>
              <a:rPr lang="en-US" sz="1800" b="1" dirty="0">
                <a:latin typeface="Consolas" panose="020B0609020204030204" pitchFamily="49" charset="0"/>
              </a:rPr>
              <a:t> </a:t>
            </a:r>
            <a:r>
              <a:rPr lang="en-US" sz="1800" b="1" dirty="0" err="1">
                <a:latin typeface="Consolas" panose="020B0609020204030204" pitchFamily="49" charset="0"/>
              </a:rPr>
              <a:t>serviceDescription</a:t>
            </a:r>
            <a:r>
              <a:rPr lang="en-US" sz="1800" b="1" dirty="0">
                <a:latin typeface="Consolas" panose="020B0609020204030204" pitchFamily="49" charset="0"/>
              </a:rPr>
              <a:t>, </a:t>
            </a:r>
            <a:r>
              <a:rPr lang="en-US" sz="1800" b="1" dirty="0" err="1">
                <a:latin typeface="Consolas" panose="020B0609020204030204" pitchFamily="49" charset="0"/>
              </a:rPr>
              <a:t>ServiceHostBase</a:t>
            </a:r>
            <a:r>
              <a:rPr lang="en-US" sz="1800" b="1" dirty="0">
                <a:latin typeface="Consolas" panose="020B0609020204030204" pitchFamily="49" charset="0"/>
              </a:rPr>
              <a:t> </a:t>
            </a:r>
            <a:r>
              <a:rPr lang="en-US" sz="1800" b="1" dirty="0" err="1">
                <a:latin typeface="Consolas" panose="020B0609020204030204" pitchFamily="49" charset="0"/>
              </a:rPr>
              <a:t>serviceHostBase</a:t>
            </a:r>
            <a:r>
              <a:rPr lang="en-US" sz="1800" b="1" dirty="0">
                <a:latin typeface="Consolas" panose="020B0609020204030204" pitchFamily="49" charset="0"/>
              </a:rPr>
              <a:t>)     {}</a:t>
            </a:r>
          </a:p>
          <a:p>
            <a:pPr marL="0" indent="0">
              <a:buNone/>
            </a:pPr>
            <a:r>
              <a:rPr lang="en-US" sz="1800" b="1" dirty="0">
                <a:latin typeface="Consolas" panose="020B0609020204030204" pitchFamily="49" charset="0"/>
              </a:rPr>
              <a:t>void </a:t>
            </a:r>
            <a:r>
              <a:rPr lang="en-US" sz="1800" b="1" dirty="0" err="1">
                <a:latin typeface="Consolas" panose="020B0609020204030204" pitchFamily="49" charset="0"/>
              </a:rPr>
              <a:t>IServiceBehavior.Validate</a:t>
            </a:r>
            <a:r>
              <a:rPr lang="en-US" sz="1800" b="1" dirty="0">
                <a:latin typeface="Consolas" panose="020B0609020204030204" pitchFamily="49" charset="0"/>
              </a:rPr>
              <a:t>(</a:t>
            </a:r>
            <a:r>
              <a:rPr lang="en-US" sz="1800" b="1" dirty="0" err="1">
                <a:latin typeface="Consolas" panose="020B0609020204030204" pitchFamily="49" charset="0"/>
              </a:rPr>
              <a:t>ServiceDescription</a:t>
            </a:r>
            <a:r>
              <a:rPr lang="en-US" sz="1800" b="1" dirty="0">
                <a:latin typeface="Consolas" panose="020B0609020204030204" pitchFamily="49" charset="0"/>
              </a:rPr>
              <a:t> </a:t>
            </a:r>
            <a:r>
              <a:rPr lang="en-US" sz="1800" b="1" dirty="0" err="1">
                <a:latin typeface="Consolas" panose="020B0609020204030204" pitchFamily="49" charset="0"/>
              </a:rPr>
              <a:t>serviceDescription</a:t>
            </a:r>
            <a:r>
              <a:rPr lang="en-US" sz="1800" b="1" dirty="0">
                <a:latin typeface="Consolas" panose="020B0609020204030204" pitchFamily="49" charset="0"/>
              </a:rPr>
              <a:t>, </a:t>
            </a:r>
            <a:r>
              <a:rPr lang="en-US" sz="1800" b="1" dirty="0" err="1">
                <a:latin typeface="Consolas" panose="020B0609020204030204" pitchFamily="49" charset="0"/>
              </a:rPr>
              <a:t>ServiceHostBase</a:t>
            </a:r>
            <a:r>
              <a:rPr lang="en-US" sz="1800" b="1" dirty="0">
                <a:latin typeface="Consolas" panose="020B0609020204030204" pitchFamily="49" charset="0"/>
              </a:rPr>
              <a:t> </a:t>
            </a:r>
            <a:r>
              <a:rPr lang="en-US" sz="1800" b="1" dirty="0" err="1">
                <a:latin typeface="Consolas" panose="020B0609020204030204" pitchFamily="49" charset="0"/>
              </a:rPr>
              <a:t>serviceHostBase</a:t>
            </a:r>
            <a:r>
              <a:rPr lang="en-US" sz="1800" b="1" dirty="0">
                <a:latin typeface="Consolas" panose="020B0609020204030204" pitchFamily="49" charset="0"/>
              </a:rPr>
              <a:t>)     {}</a:t>
            </a:r>
          </a:p>
          <a:p>
            <a:pPr marL="0" indent="0">
              <a:buNone/>
            </a:pPr>
            <a:r>
              <a:rPr lang="en-US" sz="1800" b="1" dirty="0">
                <a:latin typeface="Consolas" panose="020B0609020204030204" pitchFamily="49" charset="0"/>
              </a:rPr>
              <a:t>} </a:t>
            </a:r>
          </a:p>
        </p:txBody>
      </p:sp>
      <p:sp>
        <p:nvSpPr>
          <p:cNvPr id="4" name="Rectangle 3"/>
          <p:cNvSpPr/>
          <p:nvPr/>
        </p:nvSpPr>
        <p:spPr>
          <a:xfrm>
            <a:off x="7681261" y="6552875"/>
            <a:ext cx="2970685" cy="369332"/>
          </a:xfrm>
          <a:prstGeom prst="rect">
            <a:avLst/>
          </a:prstGeom>
        </p:spPr>
        <p:txBody>
          <a:bodyPr wrap="none">
            <a:spAutoFit/>
          </a:bodyPr>
          <a:lstStyle/>
          <a:p>
            <a:r>
              <a:rPr lang="en-US" b="1" dirty="0">
                <a:latin typeface="Consolas" panose="020B0609020204030204" pitchFamily="49" charset="0"/>
              </a:rPr>
              <a:t>Cons &gt; </a:t>
            </a:r>
            <a:r>
              <a:rPr lang="en-US" b="1" dirty="0" err="1">
                <a:latin typeface="Consolas" panose="020B0609020204030204" pitchFamily="49" charset="0"/>
              </a:rPr>
              <a:t>ServiceUtils.cs</a:t>
            </a:r>
            <a:endParaRPr lang="en-US" dirty="0"/>
          </a:p>
        </p:txBody>
      </p:sp>
    </p:spTree>
    <p:extLst>
      <p:ext uri="{BB962C8B-B14F-4D97-AF65-F5344CB8AC3E}">
        <p14:creationId xmlns:p14="http://schemas.microsoft.com/office/powerpoint/2010/main" val="1042033956"/>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E1B479B-FA92-4679-AE36-ED12CD37B08C}"/>
              </a:ext>
            </a:extLst>
          </p:cNvPr>
          <p:cNvSpPr>
            <a:spLocks noGrp="1"/>
          </p:cNvSpPr>
          <p:nvPr>
            <p:ph type="body" sz="quarter" idx="10"/>
          </p:nvPr>
        </p:nvSpPr>
        <p:spPr>
          <a:xfrm>
            <a:off x="274638" y="1212850"/>
            <a:ext cx="11887200" cy="738664"/>
          </a:xfrm>
        </p:spPr>
        <p:txBody>
          <a:bodyPr/>
          <a:lstStyle/>
          <a:p>
            <a:r>
              <a:rPr lang="en-US" dirty="0"/>
              <a:t>Under Visual Studio Installer</a:t>
            </a:r>
          </a:p>
        </p:txBody>
      </p:sp>
      <p:sp>
        <p:nvSpPr>
          <p:cNvPr id="3" name="Title 2">
            <a:extLst>
              <a:ext uri="{FF2B5EF4-FFF2-40B4-BE49-F238E27FC236}">
                <a16:creationId xmlns:a16="http://schemas.microsoft.com/office/drawing/2014/main" id="{E536A4D7-E8CA-4F56-B05C-7D664A814742}"/>
              </a:ext>
            </a:extLst>
          </p:cNvPr>
          <p:cNvSpPr>
            <a:spLocks noGrp="1"/>
          </p:cNvSpPr>
          <p:nvPr>
            <p:ph type="title"/>
          </p:nvPr>
        </p:nvSpPr>
        <p:spPr/>
        <p:txBody>
          <a:bodyPr/>
          <a:lstStyle/>
          <a:p>
            <a:r>
              <a:rPr lang="en-US" dirty="0"/>
              <a:t>Installation</a:t>
            </a:r>
          </a:p>
        </p:txBody>
      </p:sp>
      <p:pic>
        <p:nvPicPr>
          <p:cNvPr id="1026" name="Picture 2" descr="Code Clone">
            <a:extLst>
              <a:ext uri="{FF2B5EF4-FFF2-40B4-BE49-F238E27FC236}">
                <a16:creationId xmlns:a16="http://schemas.microsoft.com/office/drawing/2014/main" id="{A26986E2-07CD-4A63-9981-DEB5EFB55C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3336" y="2103148"/>
            <a:ext cx="10856936" cy="45961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1182701"/>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Interface methods should be callable by child types [CA1033]</a:t>
            </a:r>
          </a:p>
        </p:txBody>
      </p:sp>
      <p:sp>
        <p:nvSpPr>
          <p:cNvPr id="4" name="TextBox 3"/>
          <p:cNvSpPr txBox="1"/>
          <p:nvPr/>
        </p:nvSpPr>
        <p:spPr>
          <a:xfrm>
            <a:off x="855643" y="1592262"/>
            <a:ext cx="10961071" cy="1261884"/>
          </a:xfrm>
          <a:prstGeom prst="rect">
            <a:avLst/>
          </a:prstGeom>
          <a:noFill/>
        </p:spPr>
        <p:txBody>
          <a:bodyPr wrap="square" rtlCol="0">
            <a:spAutoFit/>
          </a:bodyPr>
          <a:lstStyle/>
          <a:p>
            <a:pPr lvl="0"/>
            <a:r>
              <a:rPr lang="en-US" sz="2000" dirty="0"/>
              <a:t>Inheritance issues - </a:t>
            </a:r>
            <a:r>
              <a:rPr lang="en-US" dirty="0"/>
              <a:t>Make '</a:t>
            </a:r>
            <a:r>
              <a:rPr lang="en-US" dirty="0" err="1"/>
              <a:t>MyClass</a:t>
            </a:r>
            <a:r>
              <a:rPr lang="en-US" dirty="0"/>
              <a:t>' sealed (a breaking change if this class has previously shipped), implement the method non-explicitly, or implement a new method that exposes the functionality of ‘</a:t>
            </a:r>
            <a:r>
              <a:rPr lang="en-US" dirty="0" err="1"/>
              <a:t>IInterfaceThing</a:t>
            </a:r>
            <a:r>
              <a:rPr lang="en-US" dirty="0"/>
              <a:t>' and is visible to derived classes. </a:t>
            </a:r>
          </a:p>
          <a:p>
            <a:endParaRPr lang="en-US" sz="2000" dirty="0"/>
          </a:p>
        </p:txBody>
      </p:sp>
      <p:sp>
        <p:nvSpPr>
          <p:cNvPr id="5" name="Content Placeholder 2"/>
          <p:cNvSpPr txBox="1">
            <a:spLocks/>
          </p:cNvSpPr>
          <p:nvPr/>
        </p:nvSpPr>
        <p:spPr>
          <a:xfrm>
            <a:off x="274639" y="2674311"/>
            <a:ext cx="12070011" cy="4571950"/>
          </a:xfrm>
          <a:prstGeom prst="rect">
            <a:avLst/>
          </a:prstGeom>
          <a:solidFill>
            <a:schemeClr val="bg1"/>
          </a:solidFill>
          <a:ln>
            <a:solidFill>
              <a:schemeClr val="tx1"/>
            </a:solidFill>
          </a:ln>
        </p:spPr>
        <p:txBody>
          <a:bodyPr vert="horz" lIns="91440" tIns="45720" rIns="91440" bIns="45720" rtlCol="0">
            <a:noAutofit/>
          </a:bodyPr>
          <a:lst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a:lstStyle>
          <a:p>
            <a:pPr marL="0" indent="0">
              <a:buNone/>
            </a:pPr>
            <a:r>
              <a:rPr lang="en-US" sz="1800" b="1" dirty="0">
                <a:latin typeface="Consolas" panose="020B0609020204030204" pitchFamily="49" charset="0"/>
              </a:rPr>
              <a:t>[</a:t>
            </a:r>
            <a:r>
              <a:rPr lang="en-US" sz="1800" b="1" dirty="0" err="1">
                <a:latin typeface="Consolas" panose="020B0609020204030204" pitchFamily="49" charset="0"/>
              </a:rPr>
              <a:t>AttributeUsage</a:t>
            </a:r>
            <a:r>
              <a:rPr lang="en-US" sz="1800" b="1" dirty="0">
                <a:latin typeface="Consolas" panose="020B0609020204030204" pitchFamily="49" charset="0"/>
              </a:rPr>
              <a:t>(</a:t>
            </a:r>
            <a:r>
              <a:rPr lang="en-US" sz="1800" b="1" dirty="0" err="1">
                <a:latin typeface="Consolas" panose="020B0609020204030204" pitchFamily="49" charset="0"/>
              </a:rPr>
              <a:t>AttributeTargets.Class</a:t>
            </a:r>
            <a:r>
              <a:rPr lang="en-US" sz="1800" b="1" dirty="0">
                <a:latin typeface="Consolas" panose="020B0609020204030204" pitchFamily="49" charset="0"/>
              </a:rPr>
              <a:t>)]</a:t>
            </a:r>
          </a:p>
          <a:p>
            <a:pPr marL="0" indent="0">
              <a:buNone/>
            </a:pPr>
            <a:r>
              <a:rPr lang="en-US" sz="1800" b="1" dirty="0">
                <a:latin typeface="Consolas" panose="020B0609020204030204" pitchFamily="49" charset="0"/>
              </a:rPr>
              <a:t>public class </a:t>
            </a:r>
            <a:r>
              <a:rPr lang="en-US" sz="1800" b="1" dirty="0" err="1">
                <a:latin typeface="Consolas" panose="020B0609020204030204" pitchFamily="49" charset="0"/>
              </a:rPr>
              <a:t>JSONPSupportBehaviorAttribute</a:t>
            </a:r>
            <a:r>
              <a:rPr lang="en-US" sz="1800" b="1" dirty="0">
                <a:latin typeface="Consolas" panose="020B0609020204030204" pitchFamily="49" charset="0"/>
              </a:rPr>
              <a:t> : Attribute, </a:t>
            </a:r>
            <a:r>
              <a:rPr lang="en-US" sz="1800" b="1" dirty="0" err="1">
                <a:latin typeface="Consolas" panose="020B0609020204030204" pitchFamily="49" charset="0"/>
              </a:rPr>
              <a:t>IServiceBehavior</a:t>
            </a:r>
            <a:endParaRPr lang="en-US" sz="1800" b="1" dirty="0">
              <a:latin typeface="Consolas" panose="020B0609020204030204" pitchFamily="49" charset="0"/>
            </a:endParaRPr>
          </a:p>
          <a:p>
            <a:pPr marL="0" indent="0">
              <a:buNone/>
            </a:pPr>
            <a:r>
              <a:rPr lang="en-US" sz="1800" b="1" dirty="0">
                <a:latin typeface="Consolas" panose="020B0609020204030204" pitchFamily="49" charset="0"/>
              </a:rPr>
              <a:t>{</a:t>
            </a:r>
          </a:p>
          <a:p>
            <a:pPr marL="0" indent="0">
              <a:buNone/>
            </a:pPr>
            <a:r>
              <a:rPr lang="en-US" sz="1800" b="1" dirty="0">
                <a:latin typeface="Consolas" panose="020B0609020204030204" pitchFamily="49" charset="0"/>
              </a:rPr>
              <a:t>void </a:t>
            </a:r>
            <a:r>
              <a:rPr lang="en-US" sz="1800" b="1" dirty="0" err="1">
                <a:latin typeface="Consolas" panose="020B0609020204030204" pitchFamily="49" charset="0"/>
              </a:rPr>
              <a:t>IServiceBehavior.AddBindingParameters</a:t>
            </a:r>
            <a:r>
              <a:rPr lang="en-US" sz="1800" b="1" dirty="0">
                <a:latin typeface="Consolas" panose="020B0609020204030204" pitchFamily="49" charset="0"/>
              </a:rPr>
              <a:t>(</a:t>
            </a:r>
          </a:p>
          <a:p>
            <a:pPr marL="0" indent="0">
              <a:buNone/>
            </a:pPr>
            <a:r>
              <a:rPr lang="en-US" sz="1800" b="1" dirty="0">
                <a:latin typeface="Consolas" panose="020B0609020204030204" pitchFamily="49" charset="0"/>
              </a:rPr>
              <a:t>     </a:t>
            </a:r>
            <a:r>
              <a:rPr lang="en-US" sz="1800" b="1" dirty="0" err="1">
                <a:latin typeface="Consolas" panose="020B0609020204030204" pitchFamily="49" charset="0"/>
              </a:rPr>
              <a:t>ServiceDescription</a:t>
            </a:r>
            <a:r>
              <a:rPr lang="en-US" sz="1800" b="1" dirty="0">
                <a:latin typeface="Consolas" panose="020B0609020204030204" pitchFamily="49" charset="0"/>
              </a:rPr>
              <a:t> </a:t>
            </a:r>
            <a:r>
              <a:rPr lang="en-US" sz="1800" b="1" dirty="0" err="1">
                <a:latin typeface="Consolas" panose="020B0609020204030204" pitchFamily="49" charset="0"/>
              </a:rPr>
              <a:t>serviceDescription</a:t>
            </a:r>
            <a:r>
              <a:rPr lang="en-US" sz="1800" b="1" dirty="0">
                <a:latin typeface="Consolas" panose="020B0609020204030204" pitchFamily="49" charset="0"/>
              </a:rPr>
              <a:t>, </a:t>
            </a:r>
            <a:r>
              <a:rPr lang="en-US" sz="1800" b="1" dirty="0" err="1">
                <a:latin typeface="Consolas" panose="020B0609020204030204" pitchFamily="49" charset="0"/>
              </a:rPr>
              <a:t>ServiceHostBase</a:t>
            </a:r>
            <a:r>
              <a:rPr lang="en-US" sz="1800" b="1" dirty="0">
                <a:latin typeface="Consolas" panose="020B0609020204030204" pitchFamily="49" charset="0"/>
              </a:rPr>
              <a:t> </a:t>
            </a:r>
            <a:r>
              <a:rPr lang="en-US" sz="1800" b="1" dirty="0" err="1">
                <a:latin typeface="Consolas" panose="020B0609020204030204" pitchFamily="49" charset="0"/>
              </a:rPr>
              <a:t>serviceHostBase</a:t>
            </a:r>
            <a:r>
              <a:rPr lang="en-US" sz="1800" b="1" dirty="0">
                <a:latin typeface="Consolas" panose="020B0609020204030204" pitchFamily="49" charset="0"/>
              </a:rPr>
              <a:t>,        </a:t>
            </a:r>
          </a:p>
          <a:p>
            <a:pPr marL="0" indent="0">
              <a:buNone/>
            </a:pPr>
            <a:r>
              <a:rPr lang="en-US" sz="1800" b="1" dirty="0">
                <a:latin typeface="Consolas" panose="020B0609020204030204" pitchFamily="49" charset="0"/>
              </a:rPr>
              <a:t>     </a:t>
            </a:r>
            <a:r>
              <a:rPr lang="en-US" sz="1800" b="1" dirty="0" err="1">
                <a:latin typeface="Consolas" panose="020B0609020204030204" pitchFamily="49" charset="0"/>
              </a:rPr>
              <a:t>System.Collections.ObjectModel.Collection</a:t>
            </a:r>
            <a:r>
              <a:rPr lang="en-US" sz="1800" b="1" dirty="0">
                <a:latin typeface="Consolas" panose="020B0609020204030204" pitchFamily="49" charset="0"/>
              </a:rPr>
              <a:t>&lt;</a:t>
            </a:r>
            <a:r>
              <a:rPr lang="en-US" sz="1800" b="1" dirty="0" err="1">
                <a:latin typeface="Consolas" panose="020B0609020204030204" pitchFamily="49" charset="0"/>
              </a:rPr>
              <a:t>ServiceEndpoint</a:t>
            </a:r>
            <a:r>
              <a:rPr lang="en-US" sz="1800" b="1" dirty="0">
                <a:latin typeface="Consolas" panose="020B0609020204030204" pitchFamily="49" charset="0"/>
              </a:rPr>
              <a:t>&gt; endpoints, </a:t>
            </a:r>
          </a:p>
          <a:p>
            <a:pPr marL="0" indent="0">
              <a:buNone/>
            </a:pPr>
            <a:r>
              <a:rPr lang="en-US" sz="1800" b="1" dirty="0">
                <a:latin typeface="Consolas" panose="020B0609020204030204" pitchFamily="49" charset="0"/>
              </a:rPr>
              <a:t>     </a:t>
            </a:r>
            <a:r>
              <a:rPr lang="en-US" sz="1800" b="1" dirty="0" err="1">
                <a:latin typeface="Consolas" panose="020B0609020204030204" pitchFamily="49" charset="0"/>
              </a:rPr>
              <a:t>BindingParameterCollection</a:t>
            </a:r>
            <a:r>
              <a:rPr lang="en-US" sz="1800" b="1" dirty="0">
                <a:latin typeface="Consolas" panose="020B0609020204030204" pitchFamily="49" charset="0"/>
              </a:rPr>
              <a:t> </a:t>
            </a:r>
            <a:r>
              <a:rPr lang="en-US" sz="1800" b="1" dirty="0" err="1">
                <a:latin typeface="Consolas" panose="020B0609020204030204" pitchFamily="49" charset="0"/>
              </a:rPr>
              <a:t>bindingParameters</a:t>
            </a:r>
            <a:r>
              <a:rPr lang="en-US" sz="1800" b="1" dirty="0">
                <a:latin typeface="Consolas" panose="020B0609020204030204" pitchFamily="49" charset="0"/>
              </a:rPr>
              <a:t>)     {}</a:t>
            </a:r>
          </a:p>
          <a:p>
            <a:pPr marL="0" indent="0">
              <a:buNone/>
            </a:pPr>
            <a:r>
              <a:rPr lang="en-US" sz="1800" b="1" dirty="0">
                <a:latin typeface="Consolas" panose="020B0609020204030204" pitchFamily="49" charset="0"/>
              </a:rPr>
              <a:t>void </a:t>
            </a:r>
            <a:r>
              <a:rPr lang="en-US" sz="1800" b="1" dirty="0" err="1">
                <a:latin typeface="Consolas" panose="020B0609020204030204" pitchFamily="49" charset="0"/>
              </a:rPr>
              <a:t>IServiceBehavior.ApplyDispatchBehavior</a:t>
            </a:r>
            <a:r>
              <a:rPr lang="en-US" sz="1800" b="1" dirty="0">
                <a:latin typeface="Consolas" panose="020B0609020204030204" pitchFamily="49" charset="0"/>
              </a:rPr>
              <a:t>(</a:t>
            </a:r>
            <a:r>
              <a:rPr lang="en-US" sz="1800" b="1" dirty="0" err="1">
                <a:latin typeface="Consolas" panose="020B0609020204030204" pitchFamily="49" charset="0"/>
              </a:rPr>
              <a:t>ServiceDescription</a:t>
            </a:r>
            <a:r>
              <a:rPr lang="en-US" sz="1800" b="1" dirty="0">
                <a:latin typeface="Consolas" panose="020B0609020204030204" pitchFamily="49" charset="0"/>
              </a:rPr>
              <a:t> </a:t>
            </a:r>
            <a:r>
              <a:rPr lang="en-US" sz="1800" b="1" dirty="0" err="1">
                <a:latin typeface="Consolas" panose="020B0609020204030204" pitchFamily="49" charset="0"/>
              </a:rPr>
              <a:t>serviceDescription</a:t>
            </a:r>
            <a:r>
              <a:rPr lang="en-US" sz="1800" b="1" dirty="0">
                <a:latin typeface="Consolas" panose="020B0609020204030204" pitchFamily="49" charset="0"/>
              </a:rPr>
              <a:t>, </a:t>
            </a:r>
            <a:r>
              <a:rPr lang="en-US" sz="1800" b="1" dirty="0" err="1">
                <a:latin typeface="Consolas" panose="020B0609020204030204" pitchFamily="49" charset="0"/>
              </a:rPr>
              <a:t>ServiceHostBase</a:t>
            </a:r>
            <a:r>
              <a:rPr lang="en-US" sz="1800" b="1" dirty="0">
                <a:latin typeface="Consolas" panose="020B0609020204030204" pitchFamily="49" charset="0"/>
              </a:rPr>
              <a:t> </a:t>
            </a:r>
            <a:r>
              <a:rPr lang="en-US" sz="1800" b="1" dirty="0" err="1">
                <a:latin typeface="Consolas" panose="020B0609020204030204" pitchFamily="49" charset="0"/>
              </a:rPr>
              <a:t>serviceHostBase</a:t>
            </a:r>
            <a:r>
              <a:rPr lang="en-US" sz="1800" b="1" dirty="0">
                <a:latin typeface="Consolas" panose="020B0609020204030204" pitchFamily="49" charset="0"/>
              </a:rPr>
              <a:t>)     {}</a:t>
            </a:r>
          </a:p>
          <a:p>
            <a:pPr marL="0" indent="0">
              <a:buNone/>
            </a:pPr>
            <a:r>
              <a:rPr lang="en-US" sz="1800" b="1" dirty="0">
                <a:latin typeface="Consolas" panose="020B0609020204030204" pitchFamily="49" charset="0"/>
              </a:rPr>
              <a:t>void </a:t>
            </a:r>
            <a:r>
              <a:rPr lang="en-US" sz="1800" b="1" dirty="0" err="1">
                <a:latin typeface="Consolas" panose="020B0609020204030204" pitchFamily="49" charset="0"/>
              </a:rPr>
              <a:t>IServiceBehavior.Validate</a:t>
            </a:r>
            <a:r>
              <a:rPr lang="en-US" sz="1800" b="1" dirty="0">
                <a:latin typeface="Consolas" panose="020B0609020204030204" pitchFamily="49" charset="0"/>
              </a:rPr>
              <a:t>(</a:t>
            </a:r>
            <a:r>
              <a:rPr lang="en-US" sz="1800" b="1" dirty="0" err="1">
                <a:latin typeface="Consolas" panose="020B0609020204030204" pitchFamily="49" charset="0"/>
              </a:rPr>
              <a:t>ServiceDescription</a:t>
            </a:r>
            <a:r>
              <a:rPr lang="en-US" sz="1800" b="1" dirty="0">
                <a:latin typeface="Consolas" panose="020B0609020204030204" pitchFamily="49" charset="0"/>
              </a:rPr>
              <a:t> </a:t>
            </a:r>
            <a:r>
              <a:rPr lang="en-US" sz="1800" b="1" dirty="0" err="1">
                <a:latin typeface="Consolas" panose="020B0609020204030204" pitchFamily="49" charset="0"/>
              </a:rPr>
              <a:t>serviceDescription</a:t>
            </a:r>
            <a:r>
              <a:rPr lang="en-US" sz="1800" b="1" dirty="0">
                <a:latin typeface="Consolas" panose="020B0609020204030204" pitchFamily="49" charset="0"/>
              </a:rPr>
              <a:t>, </a:t>
            </a:r>
            <a:r>
              <a:rPr lang="en-US" sz="1800" b="1" dirty="0" err="1">
                <a:latin typeface="Consolas" panose="020B0609020204030204" pitchFamily="49" charset="0"/>
              </a:rPr>
              <a:t>ServiceHostBase</a:t>
            </a:r>
            <a:r>
              <a:rPr lang="en-US" sz="1800" b="1" dirty="0">
                <a:latin typeface="Consolas" panose="020B0609020204030204" pitchFamily="49" charset="0"/>
              </a:rPr>
              <a:t> </a:t>
            </a:r>
            <a:r>
              <a:rPr lang="en-US" sz="1800" b="1" dirty="0" err="1">
                <a:latin typeface="Consolas" panose="020B0609020204030204" pitchFamily="49" charset="0"/>
              </a:rPr>
              <a:t>serviceHostBase</a:t>
            </a:r>
            <a:r>
              <a:rPr lang="en-US" sz="1800" b="1" dirty="0">
                <a:latin typeface="Consolas" panose="020B0609020204030204" pitchFamily="49" charset="0"/>
              </a:rPr>
              <a:t>)     {}</a:t>
            </a:r>
          </a:p>
          <a:p>
            <a:pPr marL="0" indent="0">
              <a:buNone/>
            </a:pPr>
            <a:r>
              <a:rPr lang="en-US" sz="1800" b="1" dirty="0">
                <a:latin typeface="Consolas" panose="020B0609020204030204" pitchFamily="49" charset="0"/>
              </a:rPr>
              <a:t>} </a:t>
            </a:r>
          </a:p>
        </p:txBody>
      </p:sp>
      <p:sp>
        <p:nvSpPr>
          <p:cNvPr id="6" name="Rectangle 5"/>
          <p:cNvSpPr/>
          <p:nvPr/>
        </p:nvSpPr>
        <p:spPr>
          <a:xfrm>
            <a:off x="7681261" y="6552875"/>
            <a:ext cx="2970685" cy="369332"/>
          </a:xfrm>
          <a:prstGeom prst="rect">
            <a:avLst/>
          </a:prstGeom>
        </p:spPr>
        <p:txBody>
          <a:bodyPr wrap="none">
            <a:spAutoFit/>
          </a:bodyPr>
          <a:lstStyle/>
          <a:p>
            <a:r>
              <a:rPr lang="en-US" b="1" dirty="0">
                <a:latin typeface="Consolas" panose="020B0609020204030204" pitchFamily="49" charset="0"/>
              </a:rPr>
              <a:t>Cons &gt; </a:t>
            </a:r>
            <a:r>
              <a:rPr lang="en-US" b="1" dirty="0" err="1">
                <a:latin typeface="Consolas" panose="020B0609020204030204" pitchFamily="49" charset="0"/>
              </a:rPr>
              <a:t>ServiceUtils.cs</a:t>
            </a:r>
            <a:endParaRPr lang="en-US" dirty="0"/>
          </a:p>
        </p:txBody>
      </p:sp>
    </p:spTree>
    <p:extLst>
      <p:ext uri="{BB962C8B-B14F-4D97-AF65-F5344CB8AC3E}">
        <p14:creationId xmlns:p14="http://schemas.microsoft.com/office/powerpoint/2010/main" val="295075627"/>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Exceptions</a:t>
            </a:r>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801817848"/>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Spot the problem</a:t>
            </a:r>
          </a:p>
        </p:txBody>
      </p:sp>
      <p:sp>
        <p:nvSpPr>
          <p:cNvPr id="4" name="Content Placeholder 2"/>
          <p:cNvSpPr txBox="1">
            <a:spLocks/>
          </p:cNvSpPr>
          <p:nvPr/>
        </p:nvSpPr>
        <p:spPr>
          <a:xfrm>
            <a:off x="457580" y="1202963"/>
            <a:ext cx="10149729" cy="5311786"/>
          </a:xfrm>
          <a:prstGeom prst="rect">
            <a:avLst/>
          </a:prstGeom>
          <a:solidFill>
            <a:schemeClr val="bg1"/>
          </a:solidFill>
          <a:ln>
            <a:solidFill>
              <a:schemeClr val="tx1"/>
            </a:solidFill>
          </a:ln>
        </p:spPr>
        <p:txBody>
          <a:bodyPr vert="horz" lIns="91440" tIns="45720" rIns="91440" bIns="45720" rtlCol="0">
            <a:noAutofit/>
          </a:bodyPr>
          <a:lst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a:lstStyle>
          <a:p>
            <a:pPr marL="0" indent="0">
              <a:buNone/>
            </a:pPr>
            <a:r>
              <a:rPr lang="en-US" sz="2000" b="1" dirty="0">
                <a:latin typeface="Consolas" panose="020B0609020204030204" pitchFamily="49" charset="0"/>
              </a:rPr>
              <a:t>try</a:t>
            </a:r>
          </a:p>
          <a:p>
            <a:pPr marL="0" indent="0">
              <a:buNone/>
            </a:pPr>
            <a:r>
              <a:rPr lang="en-US" sz="2000" b="1" dirty="0">
                <a:latin typeface="Consolas" panose="020B0609020204030204" pitchFamily="49" charset="0"/>
              </a:rPr>
              <a:t>{</a:t>
            </a:r>
          </a:p>
          <a:p>
            <a:pPr marL="0" indent="0">
              <a:buNone/>
            </a:pPr>
            <a:r>
              <a:rPr lang="en-US" sz="2000" b="1" dirty="0">
                <a:latin typeface="Consolas" panose="020B0609020204030204" pitchFamily="49" charset="0"/>
              </a:rPr>
              <a:t>    if (</a:t>
            </a:r>
            <a:r>
              <a:rPr lang="en-US" sz="2000" b="1" dirty="0" err="1">
                <a:latin typeface="Consolas" panose="020B0609020204030204" pitchFamily="49" charset="0"/>
              </a:rPr>
              <a:t>DeviceType</a:t>
            </a:r>
            <a:r>
              <a:rPr lang="en-US" sz="2000" b="1" dirty="0">
                <a:latin typeface="Consolas" panose="020B0609020204030204" pitchFamily="49" charset="0"/>
              </a:rPr>
              <a:t> == "876" || </a:t>
            </a:r>
            <a:r>
              <a:rPr lang="en-US" sz="2000" b="1" dirty="0" err="1">
                <a:latin typeface="Consolas" panose="020B0609020204030204" pitchFamily="49" charset="0"/>
              </a:rPr>
              <a:t>DeviceType</a:t>
            </a:r>
            <a:r>
              <a:rPr lang="en-US" sz="2000" b="1" dirty="0">
                <a:latin typeface="Consolas" panose="020B0609020204030204" pitchFamily="49" charset="0"/>
              </a:rPr>
              <a:t> == "864")</a:t>
            </a:r>
          </a:p>
          <a:p>
            <a:pPr marL="0" indent="0">
              <a:buNone/>
            </a:pPr>
            <a:r>
              <a:rPr lang="en-US" sz="2000" b="1" dirty="0">
                <a:latin typeface="Consolas" panose="020B0609020204030204" pitchFamily="49" charset="0"/>
              </a:rPr>
              <a:t>    {</a:t>
            </a:r>
          </a:p>
          <a:p>
            <a:pPr marL="0" indent="0">
              <a:buNone/>
            </a:pPr>
            <a:r>
              <a:rPr lang="en-US" sz="2000" b="1" dirty="0">
                <a:latin typeface="Consolas" panose="020B0609020204030204" pitchFamily="49" charset="0"/>
              </a:rPr>
              <a:t>        Data = "PT" + </a:t>
            </a:r>
            <a:r>
              <a:rPr lang="en-US" sz="2000" b="1" dirty="0" err="1">
                <a:latin typeface="Consolas" panose="020B0609020204030204" pitchFamily="49" charset="0"/>
              </a:rPr>
              <a:t>Data.Substring</a:t>
            </a:r>
            <a:r>
              <a:rPr lang="en-US" sz="2000" b="1" dirty="0">
                <a:latin typeface="Consolas" panose="020B0609020204030204" pitchFamily="49" charset="0"/>
              </a:rPr>
              <a:t>(0, </a:t>
            </a:r>
            <a:r>
              <a:rPr lang="en-US" sz="2000" b="1" dirty="0" err="1">
                <a:latin typeface="Consolas" panose="020B0609020204030204" pitchFamily="49" charset="0"/>
              </a:rPr>
              <a:t>Data.IndexOf</a:t>
            </a:r>
            <a:r>
              <a:rPr lang="en-US" sz="2000" b="1" dirty="0">
                <a:latin typeface="Consolas" panose="020B0609020204030204" pitchFamily="49" charset="0"/>
              </a:rPr>
              <a:t>("m") - 1) + "M";</a:t>
            </a:r>
          </a:p>
          <a:p>
            <a:pPr marL="0" indent="0">
              <a:buNone/>
            </a:pPr>
            <a:r>
              <a:rPr lang="en-US" sz="2000" b="1" dirty="0">
                <a:latin typeface="Consolas" panose="020B0609020204030204" pitchFamily="49" charset="0"/>
              </a:rPr>
              <a:t>    }</a:t>
            </a:r>
          </a:p>
          <a:p>
            <a:pPr marL="0" indent="0">
              <a:buNone/>
            </a:pPr>
            <a:r>
              <a:rPr lang="en-US" sz="2000" b="1" dirty="0">
                <a:latin typeface="Consolas" panose="020B0609020204030204" pitchFamily="49" charset="0"/>
              </a:rPr>
              <a:t>    else</a:t>
            </a:r>
          </a:p>
          <a:p>
            <a:pPr marL="0" indent="0">
              <a:buNone/>
            </a:pPr>
            <a:r>
              <a:rPr lang="en-US" sz="2000" b="1" dirty="0">
                <a:latin typeface="Consolas" panose="020B0609020204030204" pitchFamily="49" charset="0"/>
              </a:rPr>
              <a:t>    {</a:t>
            </a:r>
          </a:p>
          <a:p>
            <a:pPr marL="0" indent="0">
              <a:buNone/>
            </a:pPr>
            <a:r>
              <a:rPr lang="en-US" sz="2000" b="1" dirty="0">
                <a:latin typeface="Consolas" panose="020B0609020204030204" pitchFamily="49" charset="0"/>
              </a:rPr>
              <a:t>        Data = "PT" + </a:t>
            </a:r>
            <a:r>
              <a:rPr lang="en-US" sz="2000" b="1" dirty="0" err="1">
                <a:latin typeface="Consolas" panose="020B0609020204030204" pitchFamily="49" charset="0"/>
              </a:rPr>
              <a:t>Data.Substring</a:t>
            </a:r>
            <a:r>
              <a:rPr lang="en-US" sz="2000" b="1" dirty="0">
                <a:latin typeface="Consolas" panose="020B0609020204030204" pitchFamily="49" charset="0"/>
              </a:rPr>
              <a:t>(0, </a:t>
            </a:r>
            <a:r>
              <a:rPr lang="en-US" sz="2000" b="1" dirty="0" err="1">
                <a:latin typeface="Consolas" panose="020B0609020204030204" pitchFamily="49" charset="0"/>
              </a:rPr>
              <a:t>Data.IndexOf</a:t>
            </a:r>
            <a:r>
              <a:rPr lang="en-US" sz="2000" b="1" dirty="0">
                <a:latin typeface="Consolas" panose="020B0609020204030204" pitchFamily="49" charset="0"/>
              </a:rPr>
              <a:t>("h") - 1) + "H";</a:t>
            </a:r>
          </a:p>
          <a:p>
            <a:pPr marL="0" indent="0">
              <a:buNone/>
            </a:pPr>
            <a:r>
              <a:rPr lang="en-US" sz="2000" b="1" dirty="0">
                <a:latin typeface="Consolas" panose="020B0609020204030204" pitchFamily="49" charset="0"/>
              </a:rPr>
              <a:t>    }</a:t>
            </a:r>
          </a:p>
          <a:p>
            <a:pPr marL="0" indent="0">
              <a:buNone/>
            </a:pPr>
            <a:r>
              <a:rPr lang="en-US" sz="2000" b="1" dirty="0">
                <a:latin typeface="Consolas" panose="020B0609020204030204" pitchFamily="49" charset="0"/>
              </a:rPr>
              <a:t>}</a:t>
            </a:r>
          </a:p>
          <a:p>
            <a:pPr marL="0" indent="0">
              <a:buNone/>
            </a:pPr>
            <a:r>
              <a:rPr lang="en-US" sz="2000" b="1" dirty="0">
                <a:latin typeface="Consolas" panose="020B0609020204030204" pitchFamily="49" charset="0"/>
              </a:rPr>
              <a:t>catch</a:t>
            </a:r>
          </a:p>
          <a:p>
            <a:pPr marL="0" indent="0">
              <a:buNone/>
            </a:pPr>
            <a:r>
              <a:rPr lang="en-US" sz="2000" b="1" dirty="0">
                <a:latin typeface="Consolas" panose="020B0609020204030204" pitchFamily="49" charset="0"/>
              </a:rPr>
              <a:t>{}</a:t>
            </a:r>
          </a:p>
        </p:txBody>
      </p:sp>
      <p:sp>
        <p:nvSpPr>
          <p:cNvPr id="5" name="Rectangle 4"/>
          <p:cNvSpPr/>
          <p:nvPr/>
        </p:nvSpPr>
        <p:spPr>
          <a:xfrm>
            <a:off x="7681261" y="6552875"/>
            <a:ext cx="3097323" cy="369332"/>
          </a:xfrm>
          <a:prstGeom prst="rect">
            <a:avLst/>
          </a:prstGeom>
        </p:spPr>
        <p:txBody>
          <a:bodyPr wrap="none">
            <a:spAutoFit/>
          </a:bodyPr>
          <a:lstStyle/>
          <a:p>
            <a:r>
              <a:rPr lang="en-US" b="1" dirty="0">
                <a:latin typeface="Consolas" panose="020B0609020204030204" pitchFamily="49" charset="0"/>
              </a:rPr>
              <a:t>Cons &gt; </a:t>
            </a:r>
            <a:r>
              <a:rPr lang="en-US" b="1" dirty="0" err="1">
                <a:latin typeface="Consolas" panose="020B0609020204030204" pitchFamily="49" charset="0"/>
              </a:rPr>
              <a:t>LocalizedData.cs</a:t>
            </a:r>
            <a:endParaRPr lang="en-US" dirty="0"/>
          </a:p>
        </p:txBody>
      </p:sp>
    </p:spTree>
    <p:extLst>
      <p:ext uri="{BB962C8B-B14F-4D97-AF65-F5344CB8AC3E}">
        <p14:creationId xmlns:p14="http://schemas.microsoft.com/office/powerpoint/2010/main" val="2980746885"/>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Empty Catch Blocks are Bad [CA1031]</a:t>
            </a:r>
          </a:p>
        </p:txBody>
      </p:sp>
      <p:sp>
        <p:nvSpPr>
          <p:cNvPr id="4" name="TextBox 3"/>
          <p:cNvSpPr txBox="1"/>
          <p:nvPr/>
        </p:nvSpPr>
        <p:spPr>
          <a:xfrm>
            <a:off x="914775" y="5051725"/>
            <a:ext cx="3141437" cy="2369880"/>
          </a:xfrm>
          <a:prstGeom prst="rect">
            <a:avLst/>
          </a:prstGeom>
          <a:noFill/>
        </p:spPr>
        <p:txBody>
          <a:bodyPr wrap="none" rtlCol="0">
            <a:spAutoFit/>
          </a:bodyPr>
          <a:lstStyle/>
          <a:p>
            <a:pPr marL="285750" lvl="0" indent="-285750">
              <a:buFont typeface="Arial" panose="020B0604020202020204" pitchFamily="34" charset="0"/>
              <a:buChar char="•"/>
            </a:pPr>
            <a:r>
              <a:rPr lang="en-US" sz="2400" dirty="0"/>
              <a:t>Why is it empty?</a:t>
            </a:r>
          </a:p>
          <a:p>
            <a:pPr marL="285750" lvl="0" indent="-285750">
              <a:buFont typeface="Arial" panose="020B0604020202020204" pitchFamily="34" charset="0"/>
              <a:buChar char="•"/>
            </a:pPr>
            <a:r>
              <a:rPr lang="en-US" sz="2400" dirty="0"/>
              <a:t>Its eating exceptions!</a:t>
            </a:r>
          </a:p>
          <a:p>
            <a:pPr marL="285750" lvl="0" indent="-285750">
              <a:buFont typeface="Arial" panose="020B0604020202020204" pitchFamily="34" charset="0"/>
              <a:buChar char="•"/>
            </a:pPr>
            <a:r>
              <a:rPr lang="en-US" sz="2400" dirty="0"/>
              <a:t>Comment with intent</a:t>
            </a:r>
          </a:p>
          <a:p>
            <a:pPr marL="285750" lvl="0" indent="-285750">
              <a:buFont typeface="Arial" panose="020B0604020202020204" pitchFamily="34" charset="0"/>
              <a:buChar char="•"/>
            </a:pPr>
            <a:r>
              <a:rPr lang="en-US" sz="2400" dirty="0"/>
              <a:t>Log the exception</a:t>
            </a:r>
          </a:p>
          <a:p>
            <a:pPr marL="285750" lvl="0" indent="-285750">
              <a:buFont typeface="Arial" panose="020B0604020202020204" pitchFamily="34" charset="0"/>
              <a:buChar char="•"/>
            </a:pPr>
            <a:endParaRPr lang="en-US" sz="2400" dirty="0"/>
          </a:p>
          <a:p>
            <a:pPr marL="285750" indent="-285750">
              <a:buFont typeface="Arial" panose="020B0604020202020204" pitchFamily="34" charset="0"/>
              <a:buChar char="•"/>
            </a:pPr>
            <a:endParaRPr lang="en-US" sz="2800" dirty="0"/>
          </a:p>
        </p:txBody>
      </p:sp>
      <p:sp>
        <p:nvSpPr>
          <p:cNvPr id="6" name="Rectangle 5"/>
          <p:cNvSpPr/>
          <p:nvPr/>
        </p:nvSpPr>
        <p:spPr>
          <a:xfrm>
            <a:off x="7681261" y="6552875"/>
            <a:ext cx="3097323" cy="369332"/>
          </a:xfrm>
          <a:prstGeom prst="rect">
            <a:avLst/>
          </a:prstGeom>
        </p:spPr>
        <p:txBody>
          <a:bodyPr wrap="none">
            <a:spAutoFit/>
          </a:bodyPr>
          <a:lstStyle/>
          <a:p>
            <a:r>
              <a:rPr lang="en-US" b="1" dirty="0">
                <a:latin typeface="Consolas" panose="020B0609020204030204" pitchFamily="49" charset="0"/>
              </a:rPr>
              <a:t>Cons &gt; </a:t>
            </a:r>
            <a:r>
              <a:rPr lang="en-US" b="1" dirty="0" err="1">
                <a:latin typeface="Consolas" panose="020B0609020204030204" pitchFamily="49" charset="0"/>
              </a:rPr>
              <a:t>LocalizedData.cs</a:t>
            </a:r>
            <a:endParaRPr lang="en-US" dirty="0"/>
          </a:p>
        </p:txBody>
      </p:sp>
      <p:sp>
        <p:nvSpPr>
          <p:cNvPr id="7" name="Content Placeholder 2"/>
          <p:cNvSpPr txBox="1">
            <a:spLocks/>
          </p:cNvSpPr>
          <p:nvPr/>
        </p:nvSpPr>
        <p:spPr>
          <a:xfrm>
            <a:off x="457580" y="1202963"/>
            <a:ext cx="10606924" cy="3848762"/>
          </a:xfrm>
          <a:prstGeom prst="rect">
            <a:avLst/>
          </a:prstGeom>
          <a:solidFill>
            <a:schemeClr val="bg1"/>
          </a:solidFill>
          <a:ln>
            <a:solidFill>
              <a:schemeClr val="tx1"/>
            </a:solidFill>
          </a:ln>
        </p:spPr>
        <p:txBody>
          <a:bodyPr vert="horz" lIns="91440" tIns="45720" rIns="91440" bIns="45720" rtlCol="0">
            <a:noAutofit/>
          </a:bodyPr>
          <a:lst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a:lstStyle>
          <a:p>
            <a:pPr marL="0" indent="0">
              <a:buNone/>
            </a:pPr>
            <a:r>
              <a:rPr lang="en-US" sz="1200" b="1" dirty="0">
                <a:latin typeface="Consolas" panose="020B0609020204030204" pitchFamily="49" charset="0"/>
              </a:rPr>
              <a:t>try</a:t>
            </a:r>
          </a:p>
          <a:p>
            <a:pPr marL="0" indent="0">
              <a:buNone/>
            </a:pPr>
            <a:r>
              <a:rPr lang="en-US" sz="1200" b="1" dirty="0">
                <a:latin typeface="Consolas" panose="020B0609020204030204" pitchFamily="49" charset="0"/>
              </a:rPr>
              <a:t>{</a:t>
            </a:r>
          </a:p>
          <a:p>
            <a:pPr marL="0" indent="0">
              <a:buNone/>
            </a:pPr>
            <a:r>
              <a:rPr lang="en-US" sz="1200" b="1" dirty="0">
                <a:latin typeface="Consolas" panose="020B0609020204030204" pitchFamily="49" charset="0"/>
              </a:rPr>
              <a:t>    if (</a:t>
            </a:r>
            <a:r>
              <a:rPr lang="en-US" sz="1200" b="1" dirty="0" err="1">
                <a:latin typeface="Consolas" panose="020B0609020204030204" pitchFamily="49" charset="0"/>
              </a:rPr>
              <a:t>DeviceType</a:t>
            </a:r>
            <a:r>
              <a:rPr lang="en-US" sz="1200" b="1" dirty="0">
                <a:latin typeface="Consolas" panose="020B0609020204030204" pitchFamily="49" charset="0"/>
              </a:rPr>
              <a:t> == "876" || </a:t>
            </a:r>
            <a:r>
              <a:rPr lang="en-US" sz="1200" b="1" dirty="0" err="1">
                <a:latin typeface="Consolas" panose="020B0609020204030204" pitchFamily="49" charset="0"/>
              </a:rPr>
              <a:t>DeviceType</a:t>
            </a:r>
            <a:r>
              <a:rPr lang="en-US" sz="1200" b="1" dirty="0">
                <a:latin typeface="Consolas" panose="020B0609020204030204" pitchFamily="49" charset="0"/>
              </a:rPr>
              <a:t> == "864")</a:t>
            </a:r>
          </a:p>
          <a:p>
            <a:pPr marL="0" indent="0">
              <a:buNone/>
            </a:pPr>
            <a:r>
              <a:rPr lang="en-US" sz="1200" b="1" dirty="0">
                <a:latin typeface="Consolas" panose="020B0609020204030204" pitchFamily="49" charset="0"/>
              </a:rPr>
              <a:t>    {</a:t>
            </a:r>
          </a:p>
          <a:p>
            <a:pPr marL="0" indent="0">
              <a:buNone/>
            </a:pPr>
            <a:r>
              <a:rPr lang="en-US" sz="1200" b="1" dirty="0">
                <a:latin typeface="Consolas" panose="020B0609020204030204" pitchFamily="49" charset="0"/>
              </a:rPr>
              <a:t>        Data = "PT" + </a:t>
            </a:r>
            <a:r>
              <a:rPr lang="en-US" sz="1200" b="1" dirty="0" err="1">
                <a:latin typeface="Consolas" panose="020B0609020204030204" pitchFamily="49" charset="0"/>
              </a:rPr>
              <a:t>Data.Substring</a:t>
            </a:r>
            <a:r>
              <a:rPr lang="en-US" sz="1200" b="1" dirty="0">
                <a:latin typeface="Consolas" panose="020B0609020204030204" pitchFamily="49" charset="0"/>
              </a:rPr>
              <a:t>(0, </a:t>
            </a:r>
            <a:r>
              <a:rPr lang="en-US" sz="1200" b="1" dirty="0" err="1">
                <a:latin typeface="Consolas" panose="020B0609020204030204" pitchFamily="49" charset="0"/>
              </a:rPr>
              <a:t>Data.IndexOf</a:t>
            </a:r>
            <a:r>
              <a:rPr lang="en-US" sz="1200" b="1" dirty="0">
                <a:latin typeface="Consolas" panose="020B0609020204030204" pitchFamily="49" charset="0"/>
              </a:rPr>
              <a:t>("m") - 1) + "M";</a:t>
            </a:r>
          </a:p>
          <a:p>
            <a:pPr marL="0" indent="0">
              <a:buNone/>
            </a:pPr>
            <a:r>
              <a:rPr lang="en-US" sz="1200" b="1" dirty="0">
                <a:latin typeface="Consolas" panose="020B0609020204030204" pitchFamily="49" charset="0"/>
              </a:rPr>
              <a:t>    }</a:t>
            </a:r>
          </a:p>
          <a:p>
            <a:pPr marL="0" indent="0">
              <a:buNone/>
            </a:pPr>
            <a:r>
              <a:rPr lang="en-US" sz="1200" b="1" dirty="0">
                <a:latin typeface="Consolas" panose="020B0609020204030204" pitchFamily="49" charset="0"/>
              </a:rPr>
              <a:t>    else</a:t>
            </a:r>
          </a:p>
          <a:p>
            <a:pPr marL="0" indent="0">
              <a:buNone/>
            </a:pPr>
            <a:r>
              <a:rPr lang="en-US" sz="1200" b="1" dirty="0">
                <a:latin typeface="Consolas" panose="020B0609020204030204" pitchFamily="49" charset="0"/>
              </a:rPr>
              <a:t>    {</a:t>
            </a:r>
          </a:p>
          <a:p>
            <a:pPr marL="0" indent="0">
              <a:buNone/>
            </a:pPr>
            <a:r>
              <a:rPr lang="en-US" sz="1200" b="1" dirty="0">
                <a:latin typeface="Consolas" panose="020B0609020204030204" pitchFamily="49" charset="0"/>
              </a:rPr>
              <a:t>        Data = "PT" + </a:t>
            </a:r>
            <a:r>
              <a:rPr lang="en-US" sz="1200" b="1" dirty="0" err="1">
                <a:latin typeface="Consolas" panose="020B0609020204030204" pitchFamily="49" charset="0"/>
              </a:rPr>
              <a:t>Data.Substring</a:t>
            </a:r>
            <a:r>
              <a:rPr lang="en-US" sz="1200" b="1" dirty="0">
                <a:latin typeface="Consolas" panose="020B0609020204030204" pitchFamily="49" charset="0"/>
              </a:rPr>
              <a:t>(0, </a:t>
            </a:r>
            <a:r>
              <a:rPr lang="en-US" sz="1200" b="1" dirty="0" err="1">
                <a:latin typeface="Consolas" panose="020B0609020204030204" pitchFamily="49" charset="0"/>
              </a:rPr>
              <a:t>Data.IndexOf</a:t>
            </a:r>
            <a:r>
              <a:rPr lang="en-US" sz="1200" b="1" dirty="0">
                <a:latin typeface="Consolas" panose="020B0609020204030204" pitchFamily="49" charset="0"/>
              </a:rPr>
              <a:t>("h") - 1) + "H";</a:t>
            </a:r>
          </a:p>
          <a:p>
            <a:pPr marL="0" indent="0">
              <a:buNone/>
            </a:pPr>
            <a:r>
              <a:rPr lang="en-US" sz="1200" b="1" dirty="0">
                <a:latin typeface="Consolas" panose="020B0609020204030204" pitchFamily="49" charset="0"/>
              </a:rPr>
              <a:t>    }</a:t>
            </a:r>
          </a:p>
          <a:p>
            <a:pPr marL="0" indent="0">
              <a:buNone/>
            </a:pPr>
            <a:r>
              <a:rPr lang="en-US" sz="1200" b="1" dirty="0">
                <a:latin typeface="Consolas" panose="020B0609020204030204" pitchFamily="49" charset="0"/>
              </a:rPr>
              <a:t>}</a:t>
            </a:r>
          </a:p>
          <a:p>
            <a:pPr marL="0" indent="0">
              <a:buNone/>
            </a:pPr>
            <a:r>
              <a:rPr lang="en-US" sz="1200" b="1" dirty="0">
                <a:highlight>
                  <a:srgbClr val="FFFF00"/>
                </a:highlight>
                <a:latin typeface="Consolas" panose="020B0609020204030204" pitchFamily="49" charset="0"/>
              </a:rPr>
              <a:t>catch</a:t>
            </a:r>
          </a:p>
          <a:p>
            <a:pPr marL="0" indent="0">
              <a:buNone/>
            </a:pPr>
            <a:r>
              <a:rPr lang="en-US" sz="1200" b="1" dirty="0">
                <a:highlight>
                  <a:srgbClr val="FFFF00"/>
                </a:highlight>
                <a:latin typeface="Consolas" panose="020B0609020204030204" pitchFamily="49" charset="0"/>
              </a:rPr>
              <a:t>{}</a:t>
            </a:r>
          </a:p>
        </p:txBody>
      </p:sp>
    </p:spTree>
    <p:extLst>
      <p:ext uri="{BB962C8B-B14F-4D97-AF65-F5344CB8AC3E}">
        <p14:creationId xmlns:p14="http://schemas.microsoft.com/office/powerpoint/2010/main" val="2462951596"/>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Don’t concatenate strings in a loop [CC0039]</a:t>
            </a:r>
          </a:p>
        </p:txBody>
      </p:sp>
      <p:sp>
        <p:nvSpPr>
          <p:cNvPr id="4" name="TextBox 3"/>
          <p:cNvSpPr txBox="1"/>
          <p:nvPr/>
        </p:nvSpPr>
        <p:spPr>
          <a:xfrm>
            <a:off x="1097653" y="4137335"/>
            <a:ext cx="7533601" cy="461665"/>
          </a:xfrm>
          <a:prstGeom prst="rect">
            <a:avLst/>
          </a:prstGeom>
          <a:noFill/>
        </p:spPr>
        <p:txBody>
          <a:bodyPr wrap="none" rtlCol="0">
            <a:spAutoFit/>
          </a:bodyPr>
          <a:lstStyle/>
          <a:p>
            <a:pPr marL="342900" lvl="0" indent="-342900">
              <a:buFont typeface="Arial" panose="020B0604020202020204" pitchFamily="34" charset="0"/>
              <a:buChar char="•"/>
            </a:pPr>
            <a:r>
              <a:rPr lang="en-US" sz="2400" dirty="0"/>
              <a:t>Less CPU cycles, garbage collector work and overall time</a:t>
            </a:r>
          </a:p>
        </p:txBody>
      </p:sp>
      <p:sp>
        <p:nvSpPr>
          <p:cNvPr id="5" name="Content Placeholder 2"/>
          <p:cNvSpPr txBox="1">
            <a:spLocks/>
          </p:cNvSpPr>
          <p:nvPr/>
        </p:nvSpPr>
        <p:spPr>
          <a:xfrm>
            <a:off x="6492941" y="1577043"/>
            <a:ext cx="5485954" cy="1737341"/>
          </a:xfrm>
          <a:prstGeom prst="rect">
            <a:avLst/>
          </a:prstGeom>
          <a:solidFill>
            <a:schemeClr val="accent4">
              <a:lumMod val="20000"/>
              <a:lumOff val="80000"/>
            </a:schemeClr>
          </a:solidFill>
          <a:ln>
            <a:solidFill>
              <a:schemeClr val="tx1"/>
            </a:solidFill>
          </a:ln>
        </p:spPr>
        <p:txBody>
          <a:bodyPr vert="horz" lIns="91440" tIns="45720" rIns="91440" bIns="45720" rtlCol="0">
            <a:noAutofit/>
          </a:bodyPr>
          <a:lst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a:lstStyle>
          <a:p>
            <a:pPr marL="0" indent="0">
              <a:spcBef>
                <a:spcPts val="200"/>
              </a:spcBef>
              <a:buNone/>
            </a:pPr>
            <a:r>
              <a:rPr lang="en-US" sz="2000" b="1" dirty="0" err="1">
                <a:latin typeface="Consolas" panose="020B0609020204030204" pitchFamily="49" charset="0"/>
              </a:rPr>
              <a:t>var</a:t>
            </a:r>
            <a:r>
              <a:rPr lang="en-US" sz="2000" b="1" dirty="0">
                <a:latin typeface="Consolas" panose="020B0609020204030204" pitchFamily="49" charset="0"/>
              </a:rPr>
              <a:t> </a:t>
            </a:r>
            <a:r>
              <a:rPr lang="en-US" sz="2000" b="1" dirty="0" err="1">
                <a:latin typeface="Consolas" panose="020B0609020204030204" pitchFamily="49" charset="0"/>
              </a:rPr>
              <a:t>toAppend</a:t>
            </a:r>
            <a:r>
              <a:rPr lang="en-US" sz="2000" b="1" dirty="0">
                <a:latin typeface="Consolas" panose="020B0609020204030204" pitchFamily="49" charset="0"/>
              </a:rPr>
              <a:t> = </a:t>
            </a:r>
            <a:r>
              <a:rPr lang="en-US" sz="2000" b="1" dirty="0" err="1">
                <a:latin typeface="Consolas" panose="020B0609020204030204" pitchFamily="49" charset="0"/>
              </a:rPr>
              <a:t>String.Empty</a:t>
            </a:r>
            <a:r>
              <a:rPr lang="en-US" sz="2000" b="1" dirty="0">
                <a:latin typeface="Consolas" panose="020B0609020204030204" pitchFamily="49" charset="0"/>
              </a:rPr>
              <a:t>;</a:t>
            </a:r>
          </a:p>
          <a:p>
            <a:pPr marL="0" indent="0">
              <a:spcBef>
                <a:spcPts val="200"/>
              </a:spcBef>
              <a:buNone/>
            </a:pPr>
            <a:r>
              <a:rPr lang="en-US" sz="2000" b="1" dirty="0">
                <a:latin typeface="Consolas" panose="020B0609020204030204" pitchFamily="49" charset="0"/>
              </a:rPr>
              <a:t>for (</a:t>
            </a:r>
            <a:r>
              <a:rPr lang="en-US" sz="2000" b="1" dirty="0" err="1">
                <a:latin typeface="Consolas" panose="020B0609020204030204" pitchFamily="49" charset="0"/>
              </a:rPr>
              <a:t>var</a:t>
            </a:r>
            <a:r>
              <a:rPr lang="en-US" sz="2000" b="1" dirty="0">
                <a:latin typeface="Consolas" panose="020B0609020204030204" pitchFamily="49" charset="0"/>
              </a:rPr>
              <a:t> index = 0; index &lt; x1; index++)</a:t>
            </a:r>
          </a:p>
          <a:p>
            <a:pPr marL="0" indent="0">
              <a:spcBef>
                <a:spcPts val="200"/>
              </a:spcBef>
              <a:buNone/>
            </a:pPr>
            <a:r>
              <a:rPr lang="en-US" sz="2000" b="1" dirty="0">
                <a:latin typeface="Consolas" panose="020B0609020204030204" pitchFamily="49" charset="0"/>
              </a:rPr>
              <a:t>{</a:t>
            </a:r>
          </a:p>
          <a:p>
            <a:pPr marL="0" indent="0">
              <a:spcBef>
                <a:spcPts val="200"/>
              </a:spcBef>
              <a:buNone/>
            </a:pPr>
            <a:r>
              <a:rPr lang="en-US" sz="2000" b="1" dirty="0">
                <a:latin typeface="Consolas" panose="020B0609020204030204" pitchFamily="49" charset="0"/>
              </a:rPr>
              <a:t>    </a:t>
            </a:r>
            <a:r>
              <a:rPr lang="en-US" sz="2000" b="1" dirty="0" err="1">
                <a:latin typeface="Consolas" panose="020B0609020204030204" pitchFamily="49" charset="0"/>
              </a:rPr>
              <a:t>toAppend</a:t>
            </a:r>
            <a:r>
              <a:rPr lang="en-US" sz="2000" b="1" dirty="0">
                <a:latin typeface="Consolas" panose="020B0609020204030204" pitchFamily="49" charset="0"/>
              </a:rPr>
              <a:t> += ".0";</a:t>
            </a:r>
          </a:p>
          <a:p>
            <a:pPr marL="0" indent="0">
              <a:spcBef>
                <a:spcPts val="200"/>
              </a:spcBef>
              <a:buNone/>
            </a:pPr>
            <a:r>
              <a:rPr lang="en-US" sz="2000" b="1" dirty="0">
                <a:latin typeface="Consolas" panose="020B0609020204030204" pitchFamily="49" charset="0"/>
              </a:rPr>
              <a:t>}</a:t>
            </a:r>
          </a:p>
        </p:txBody>
      </p:sp>
      <p:sp>
        <p:nvSpPr>
          <p:cNvPr id="6" name="Content Placeholder 2"/>
          <p:cNvSpPr txBox="1">
            <a:spLocks/>
          </p:cNvSpPr>
          <p:nvPr/>
        </p:nvSpPr>
        <p:spPr>
          <a:xfrm>
            <a:off x="265700" y="1577043"/>
            <a:ext cx="5943535" cy="1991862"/>
          </a:xfrm>
          <a:prstGeom prst="rect">
            <a:avLst/>
          </a:prstGeom>
          <a:solidFill>
            <a:schemeClr val="bg1"/>
          </a:solidFill>
          <a:ln>
            <a:solidFill>
              <a:schemeClr val="tx1"/>
            </a:solidFill>
          </a:ln>
        </p:spPr>
        <p:txBody>
          <a:bodyPr vert="horz" lIns="91440" tIns="45720" rIns="91440" bIns="45720" rtlCol="0">
            <a:noAutofit/>
          </a:bodyPr>
          <a:lst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a:lstStyle>
          <a:p>
            <a:pPr marL="0" indent="0">
              <a:spcBef>
                <a:spcPts val="200"/>
              </a:spcBef>
              <a:buNone/>
            </a:pPr>
            <a:r>
              <a:rPr lang="en-US" sz="2000" b="1" dirty="0" err="1">
                <a:latin typeface="Consolas" panose="020B0609020204030204" pitchFamily="49" charset="0"/>
              </a:rPr>
              <a:t>StringBuilder</a:t>
            </a:r>
            <a:r>
              <a:rPr lang="en-US" sz="2000" b="1" dirty="0">
                <a:latin typeface="Consolas" panose="020B0609020204030204" pitchFamily="49" charset="0"/>
              </a:rPr>
              <a:t> </a:t>
            </a:r>
            <a:r>
              <a:rPr lang="en-US" sz="2000" b="1" dirty="0" err="1">
                <a:latin typeface="Consolas" panose="020B0609020204030204" pitchFamily="49" charset="0"/>
              </a:rPr>
              <a:t>toAppend</a:t>
            </a:r>
            <a:r>
              <a:rPr lang="en-US" sz="2000" b="1" dirty="0">
                <a:latin typeface="Consolas" panose="020B0609020204030204" pitchFamily="49" charset="0"/>
              </a:rPr>
              <a:t> = new </a:t>
            </a:r>
            <a:r>
              <a:rPr lang="en-US" sz="2000" b="1" dirty="0" err="1">
                <a:latin typeface="Consolas" panose="020B0609020204030204" pitchFamily="49" charset="0"/>
              </a:rPr>
              <a:t>StringBuilder</a:t>
            </a:r>
            <a:r>
              <a:rPr lang="en-US" sz="2000" b="1" dirty="0">
                <a:latin typeface="Consolas" panose="020B0609020204030204" pitchFamily="49" charset="0"/>
              </a:rPr>
              <a:t>(1024);</a:t>
            </a:r>
          </a:p>
          <a:p>
            <a:pPr marL="0" indent="0">
              <a:spcBef>
                <a:spcPts val="200"/>
              </a:spcBef>
              <a:buNone/>
            </a:pPr>
            <a:r>
              <a:rPr lang="en-US" sz="2000" b="1" dirty="0">
                <a:latin typeface="Consolas" panose="020B0609020204030204" pitchFamily="49" charset="0"/>
              </a:rPr>
              <a:t>for(Int32 index = 0; index &lt; x1; index++)</a:t>
            </a:r>
          </a:p>
          <a:p>
            <a:pPr marL="0" indent="0">
              <a:spcBef>
                <a:spcPts val="200"/>
              </a:spcBef>
              <a:buNone/>
            </a:pPr>
            <a:r>
              <a:rPr lang="en-US" sz="2000" b="1" dirty="0">
                <a:latin typeface="Consolas" panose="020B0609020204030204" pitchFamily="49" charset="0"/>
              </a:rPr>
              <a:t>{</a:t>
            </a:r>
          </a:p>
          <a:p>
            <a:pPr marL="0" indent="0">
              <a:spcBef>
                <a:spcPts val="200"/>
              </a:spcBef>
              <a:buNone/>
            </a:pPr>
            <a:r>
              <a:rPr lang="en-US" sz="2000" b="1" dirty="0">
                <a:latin typeface="Consolas" panose="020B0609020204030204" pitchFamily="49" charset="0"/>
              </a:rPr>
              <a:t>    </a:t>
            </a:r>
            <a:r>
              <a:rPr lang="en-US" sz="2000" b="1" dirty="0" err="1">
                <a:latin typeface="Consolas" panose="020B0609020204030204" pitchFamily="49" charset="0"/>
              </a:rPr>
              <a:t>toAppend.Append</a:t>
            </a:r>
            <a:r>
              <a:rPr lang="en-US" sz="2000" b="1" dirty="0">
                <a:latin typeface="Consolas" panose="020B0609020204030204" pitchFamily="49" charset="0"/>
              </a:rPr>
              <a:t>(@".0");</a:t>
            </a:r>
          </a:p>
          <a:p>
            <a:pPr marL="0" indent="0">
              <a:spcBef>
                <a:spcPts val="200"/>
              </a:spcBef>
              <a:buNone/>
            </a:pPr>
            <a:r>
              <a:rPr lang="en-US" sz="2000" b="1" dirty="0">
                <a:latin typeface="Consolas" panose="020B0609020204030204" pitchFamily="49" charset="0"/>
              </a:rPr>
              <a:t>}</a:t>
            </a:r>
          </a:p>
        </p:txBody>
      </p:sp>
      <p:sp>
        <p:nvSpPr>
          <p:cNvPr id="7" name="Rectangle 6"/>
          <p:cNvSpPr/>
          <p:nvPr/>
        </p:nvSpPr>
        <p:spPr>
          <a:xfrm>
            <a:off x="8687090" y="6625193"/>
            <a:ext cx="2970685" cy="369332"/>
          </a:xfrm>
          <a:prstGeom prst="rect">
            <a:avLst/>
          </a:prstGeom>
        </p:spPr>
        <p:txBody>
          <a:bodyPr wrap="none">
            <a:spAutoFit/>
          </a:bodyPr>
          <a:lstStyle/>
          <a:p>
            <a:r>
              <a:rPr lang="en-US" b="1" dirty="0">
                <a:latin typeface="Consolas" panose="020B0609020204030204" pitchFamily="49" charset="0"/>
              </a:rPr>
              <a:t>Cons &gt; </a:t>
            </a:r>
            <a:r>
              <a:rPr lang="en-US" b="1" dirty="0" err="1">
                <a:latin typeface="Consolas" panose="020B0609020204030204" pitchFamily="49" charset="0"/>
              </a:rPr>
              <a:t>StringHelper.cs</a:t>
            </a:r>
            <a:endParaRPr lang="en-US" dirty="0"/>
          </a:p>
        </p:txBody>
      </p:sp>
    </p:spTree>
    <p:extLst>
      <p:ext uri="{BB962C8B-B14F-4D97-AF65-F5344CB8AC3E}">
        <p14:creationId xmlns:p14="http://schemas.microsoft.com/office/powerpoint/2010/main" val="2313958406"/>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Spot the problem</a:t>
            </a:r>
          </a:p>
        </p:txBody>
      </p:sp>
      <p:sp>
        <p:nvSpPr>
          <p:cNvPr id="4" name="Content Placeholder 2"/>
          <p:cNvSpPr txBox="1">
            <a:spLocks/>
          </p:cNvSpPr>
          <p:nvPr/>
        </p:nvSpPr>
        <p:spPr>
          <a:xfrm>
            <a:off x="883308" y="1257298"/>
            <a:ext cx="11247383" cy="3740812"/>
          </a:xfrm>
          <a:prstGeom prst="rect">
            <a:avLst/>
          </a:prstGeom>
          <a:solidFill>
            <a:schemeClr val="bg1"/>
          </a:solidFill>
          <a:ln>
            <a:solidFill>
              <a:schemeClr val="tx1"/>
            </a:solidFill>
          </a:ln>
        </p:spPr>
        <p:txBody>
          <a:bodyPr vert="horz" lIns="91440" tIns="45720" rIns="91440" bIns="45720" rtlCol="0">
            <a:noAutofit/>
          </a:bodyPr>
          <a:lst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a:lstStyle>
          <a:p>
            <a:pPr marL="0" indent="0">
              <a:spcBef>
                <a:spcPts val="200"/>
              </a:spcBef>
              <a:buNone/>
            </a:pPr>
            <a:r>
              <a:rPr lang="en-US" sz="2000" b="1" dirty="0">
                <a:latin typeface="Consolas" panose="020B0609020204030204" pitchFamily="49" charset="0"/>
              </a:rPr>
              <a:t>// example #1</a:t>
            </a:r>
          </a:p>
          <a:p>
            <a:pPr marL="0" indent="0">
              <a:spcBef>
                <a:spcPts val="200"/>
              </a:spcBef>
              <a:buNone/>
            </a:pPr>
            <a:r>
              <a:rPr lang="en-US" sz="2000" b="1" dirty="0">
                <a:latin typeface="Consolas" panose="020B0609020204030204" pitchFamily="49" charset="0"/>
              </a:rPr>
              <a:t>if ( </a:t>
            </a:r>
            <a:r>
              <a:rPr lang="en-US" sz="2000" b="1" dirty="0" err="1">
                <a:latin typeface="Consolas" panose="020B0609020204030204" pitchFamily="49" charset="0"/>
              </a:rPr>
              <a:t>String.IsNullOrEmpty</a:t>
            </a:r>
            <a:r>
              <a:rPr lang="en-US" sz="2000" b="1" dirty="0">
                <a:latin typeface="Consolas" panose="020B0609020204030204" pitchFamily="49" charset="0"/>
              </a:rPr>
              <a:t>(this.ZoneDescriptor1) &amp;&amp; this.ZoneDescriptor1 != "0" )</a:t>
            </a:r>
          </a:p>
          <a:p>
            <a:pPr marL="0" indent="0">
              <a:spcBef>
                <a:spcPts val="200"/>
              </a:spcBef>
              <a:buNone/>
            </a:pPr>
            <a:r>
              <a:rPr lang="en-US" sz="2000" b="1" dirty="0">
                <a:latin typeface="Consolas" panose="020B0609020204030204" pitchFamily="49" charset="0"/>
              </a:rPr>
              <a:t>{</a:t>
            </a:r>
          </a:p>
          <a:p>
            <a:pPr marL="0" indent="0">
              <a:spcBef>
                <a:spcPts val="200"/>
              </a:spcBef>
              <a:buNone/>
            </a:pPr>
            <a:r>
              <a:rPr lang="en-US" sz="2000" b="1" dirty="0">
                <a:latin typeface="Consolas" panose="020B0609020204030204" pitchFamily="49" charset="0"/>
              </a:rPr>
              <a:t>    this.ZoneDescriptor1 = this.ZoneDescriptor1.Trim(new char [] { '~' });</a:t>
            </a:r>
          </a:p>
          <a:p>
            <a:pPr marL="0" indent="0">
              <a:spcBef>
                <a:spcPts val="200"/>
              </a:spcBef>
              <a:buNone/>
            </a:pPr>
            <a:r>
              <a:rPr lang="en-US" sz="2000" b="1" dirty="0">
                <a:latin typeface="Consolas" panose="020B0609020204030204" pitchFamily="49" charset="0"/>
              </a:rPr>
              <a:t>}</a:t>
            </a:r>
          </a:p>
          <a:p>
            <a:pPr marL="0" indent="0">
              <a:spcBef>
                <a:spcPts val="200"/>
              </a:spcBef>
              <a:buNone/>
            </a:pPr>
            <a:endParaRPr lang="en-US" sz="2000" b="1" dirty="0">
              <a:latin typeface="Consolas" panose="020B0609020204030204" pitchFamily="49" charset="0"/>
            </a:endParaRPr>
          </a:p>
          <a:p>
            <a:pPr marL="0" indent="0">
              <a:spcBef>
                <a:spcPts val="200"/>
              </a:spcBef>
              <a:buNone/>
            </a:pPr>
            <a:r>
              <a:rPr lang="en-US" sz="2000" b="1" dirty="0">
                <a:latin typeface="Consolas" panose="020B0609020204030204" pitchFamily="49" charset="0"/>
              </a:rPr>
              <a:t>// example #2</a:t>
            </a:r>
          </a:p>
          <a:p>
            <a:pPr marL="0" indent="0">
              <a:spcBef>
                <a:spcPts val="200"/>
              </a:spcBef>
              <a:buNone/>
            </a:pPr>
            <a:r>
              <a:rPr lang="en-US" sz="2000" b="1" dirty="0" err="1">
                <a:latin typeface="Consolas" panose="020B0609020204030204" pitchFamily="49" charset="0"/>
              </a:rPr>
              <a:t>obj.StatusName</a:t>
            </a:r>
            <a:r>
              <a:rPr lang="en-US" sz="2000" b="1" dirty="0">
                <a:latin typeface="Consolas" panose="020B0609020204030204" pitchFamily="49" charset="0"/>
              </a:rPr>
              <a:t> = </a:t>
            </a:r>
            <a:r>
              <a:rPr lang="en-US" sz="2000" b="1" dirty="0" err="1">
                <a:latin typeface="Consolas" panose="020B0609020204030204" pitchFamily="49" charset="0"/>
              </a:rPr>
              <a:t>String.IsNullOrEmpty</a:t>
            </a:r>
            <a:r>
              <a:rPr lang="en-US" sz="2000" b="1" dirty="0">
                <a:latin typeface="Consolas" panose="020B0609020204030204" pitchFamily="49" charset="0"/>
              </a:rPr>
              <a:t> ( </a:t>
            </a:r>
            <a:r>
              <a:rPr lang="en-US" sz="2000" b="1" dirty="0" err="1">
                <a:latin typeface="Consolas" panose="020B0609020204030204" pitchFamily="49" charset="0"/>
              </a:rPr>
              <a:t>objDataReader</a:t>
            </a:r>
            <a:r>
              <a:rPr lang="en-US" sz="2000" b="1" dirty="0">
                <a:latin typeface="Consolas" panose="020B0609020204030204" pitchFamily="49" charset="0"/>
              </a:rPr>
              <a:t>["</a:t>
            </a:r>
            <a:r>
              <a:rPr lang="en-US" sz="2000" b="1" dirty="0" err="1">
                <a:latin typeface="Consolas" panose="020B0609020204030204" pitchFamily="49" charset="0"/>
              </a:rPr>
              <a:t>LatestJobStatus</a:t>
            </a:r>
            <a:r>
              <a:rPr lang="en-US" sz="2000" b="1" dirty="0">
                <a:latin typeface="Consolas" panose="020B0609020204030204" pitchFamily="49" charset="0"/>
              </a:rPr>
              <a:t>"].</a:t>
            </a:r>
            <a:r>
              <a:rPr lang="en-US" sz="2000" b="1" dirty="0" err="1">
                <a:latin typeface="Consolas" panose="020B0609020204030204" pitchFamily="49" charset="0"/>
              </a:rPr>
              <a:t>ToString</a:t>
            </a:r>
            <a:r>
              <a:rPr lang="en-US" sz="2000" b="1" dirty="0">
                <a:latin typeface="Consolas" panose="020B0609020204030204" pitchFamily="49" charset="0"/>
              </a:rPr>
              <a:t> ) ? "Not Scheduled" : </a:t>
            </a:r>
            <a:r>
              <a:rPr lang="en-US" sz="2000" b="1" dirty="0" err="1">
                <a:latin typeface="Consolas" panose="020B0609020204030204" pitchFamily="49" charset="0"/>
              </a:rPr>
              <a:t>objDataReader</a:t>
            </a:r>
            <a:r>
              <a:rPr lang="en-US" sz="2000" b="1" dirty="0">
                <a:latin typeface="Consolas" panose="020B0609020204030204" pitchFamily="49" charset="0"/>
              </a:rPr>
              <a:t>["</a:t>
            </a:r>
            <a:r>
              <a:rPr lang="en-US" sz="2000" b="1" dirty="0" err="1">
                <a:latin typeface="Consolas" panose="020B0609020204030204" pitchFamily="49" charset="0"/>
              </a:rPr>
              <a:t>LatestJobStatus</a:t>
            </a:r>
            <a:r>
              <a:rPr lang="en-US" sz="2000" b="1" dirty="0">
                <a:latin typeface="Consolas" panose="020B0609020204030204" pitchFamily="49" charset="0"/>
              </a:rPr>
              <a:t>"].</a:t>
            </a:r>
            <a:r>
              <a:rPr lang="en-US" sz="2000" b="1" dirty="0" err="1">
                <a:latin typeface="Consolas" panose="020B0609020204030204" pitchFamily="49" charset="0"/>
              </a:rPr>
              <a:t>ToString</a:t>
            </a:r>
            <a:r>
              <a:rPr lang="en-US" sz="2000" b="1" dirty="0">
                <a:latin typeface="Consolas" panose="020B0609020204030204" pitchFamily="49" charset="0"/>
              </a:rPr>
              <a:t>();</a:t>
            </a:r>
          </a:p>
        </p:txBody>
      </p:sp>
      <p:sp>
        <p:nvSpPr>
          <p:cNvPr id="5" name="Rectangle 4"/>
          <p:cNvSpPr/>
          <p:nvPr/>
        </p:nvSpPr>
        <p:spPr>
          <a:xfrm>
            <a:off x="8687090" y="6625193"/>
            <a:ext cx="3097323" cy="369332"/>
          </a:xfrm>
          <a:prstGeom prst="rect">
            <a:avLst/>
          </a:prstGeom>
        </p:spPr>
        <p:txBody>
          <a:bodyPr wrap="none">
            <a:spAutoFit/>
          </a:bodyPr>
          <a:lstStyle/>
          <a:p>
            <a:r>
              <a:rPr lang="en-US" b="1" dirty="0">
                <a:latin typeface="Consolas" panose="020B0609020204030204" pitchFamily="49" charset="0"/>
              </a:rPr>
              <a:t>Cons &gt; </a:t>
            </a:r>
            <a:r>
              <a:rPr lang="en-US" b="1" dirty="0" err="1">
                <a:latin typeface="Consolas" panose="020B0609020204030204" pitchFamily="49" charset="0"/>
              </a:rPr>
              <a:t>LocalizedData.cs</a:t>
            </a:r>
            <a:endParaRPr lang="en-US" dirty="0"/>
          </a:p>
        </p:txBody>
      </p:sp>
    </p:spTree>
    <p:extLst>
      <p:ext uri="{BB962C8B-B14F-4D97-AF65-F5344CB8AC3E}">
        <p14:creationId xmlns:p14="http://schemas.microsoft.com/office/powerpoint/2010/main" val="295128542"/>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Test for Empty Strings [CA1820]</a:t>
            </a:r>
          </a:p>
        </p:txBody>
      </p:sp>
      <p:sp>
        <p:nvSpPr>
          <p:cNvPr id="4" name="TextBox 3"/>
          <p:cNvSpPr txBox="1"/>
          <p:nvPr/>
        </p:nvSpPr>
        <p:spPr>
          <a:xfrm>
            <a:off x="1265237" y="5394013"/>
            <a:ext cx="11049000" cy="1200329"/>
          </a:xfrm>
          <a:prstGeom prst="rect">
            <a:avLst/>
          </a:prstGeom>
          <a:noFill/>
        </p:spPr>
        <p:txBody>
          <a:bodyPr wrap="square" rtlCol="0">
            <a:spAutoFit/>
          </a:bodyPr>
          <a:lstStyle/>
          <a:p>
            <a:pPr marL="342900" lvl="0" indent="-342900">
              <a:buFont typeface="Arial" panose="020B0604020202020204" pitchFamily="34" charset="0"/>
              <a:buChar char="•"/>
            </a:pPr>
            <a:r>
              <a:rPr lang="en-US" sz="2400" dirty="0"/>
              <a:t>“==” operator for string comparison to check for null and empty </a:t>
            </a:r>
            <a:r>
              <a:rPr lang="en-US" sz="2400" dirty="0" err="1"/>
              <a:t>variablesis</a:t>
            </a:r>
            <a:r>
              <a:rPr lang="en-US" sz="2400" dirty="0"/>
              <a:t> slower than other methods.  </a:t>
            </a:r>
          </a:p>
          <a:p>
            <a:pPr marL="342900" lvl="0" indent="-342900">
              <a:buFont typeface="Arial" panose="020B0604020202020204" pitchFamily="34" charset="0"/>
              <a:buChar char="•"/>
            </a:pPr>
            <a:r>
              <a:rPr lang="en-US" sz="2400" dirty="0"/>
              <a:t>Equals is many more instructions than the equivalent method of </a:t>
            </a:r>
            <a:r>
              <a:rPr lang="en-US" sz="2400" b="1" dirty="0" err="1"/>
              <a:t>IsNullOrEmpty</a:t>
            </a:r>
            <a:endParaRPr lang="en-US" sz="2400" b="1" dirty="0"/>
          </a:p>
        </p:txBody>
      </p:sp>
      <p:sp>
        <p:nvSpPr>
          <p:cNvPr id="5" name="Content Placeholder 2"/>
          <p:cNvSpPr txBox="1">
            <a:spLocks/>
          </p:cNvSpPr>
          <p:nvPr/>
        </p:nvSpPr>
        <p:spPr>
          <a:xfrm>
            <a:off x="595729" y="1212849"/>
            <a:ext cx="11247383" cy="3740812"/>
          </a:xfrm>
          <a:prstGeom prst="rect">
            <a:avLst/>
          </a:prstGeom>
          <a:solidFill>
            <a:schemeClr val="bg1"/>
          </a:solidFill>
          <a:ln>
            <a:solidFill>
              <a:schemeClr val="tx1"/>
            </a:solidFill>
          </a:ln>
        </p:spPr>
        <p:txBody>
          <a:bodyPr vert="horz" lIns="91440" tIns="45720" rIns="91440" bIns="45720" rtlCol="0">
            <a:noAutofit/>
          </a:bodyPr>
          <a:lst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a:lstStyle>
          <a:p>
            <a:pPr marL="0" indent="0">
              <a:spcBef>
                <a:spcPts val="200"/>
              </a:spcBef>
              <a:buNone/>
            </a:pPr>
            <a:r>
              <a:rPr lang="en-US" sz="2000" b="1" dirty="0">
                <a:latin typeface="Consolas" panose="020B0609020204030204" pitchFamily="49" charset="0"/>
              </a:rPr>
              <a:t>// example #1</a:t>
            </a:r>
          </a:p>
          <a:p>
            <a:pPr marL="0" indent="0">
              <a:spcBef>
                <a:spcPts val="200"/>
              </a:spcBef>
              <a:buNone/>
            </a:pPr>
            <a:r>
              <a:rPr lang="en-US" sz="2000" b="1" dirty="0">
                <a:latin typeface="Consolas" panose="020B0609020204030204" pitchFamily="49" charset="0"/>
              </a:rPr>
              <a:t>if (inisideItem.ZoneDescriptor1 != null &amp;&amp; inisideItem.ZoneDescriptor1 != "0" &amp;&amp; inisideItem.ZoneDescriptor1 != "")</a:t>
            </a:r>
          </a:p>
          <a:p>
            <a:pPr marL="0" indent="0">
              <a:spcBef>
                <a:spcPts val="200"/>
              </a:spcBef>
              <a:buNone/>
            </a:pPr>
            <a:r>
              <a:rPr lang="en-US" sz="2000" b="1" dirty="0">
                <a:latin typeface="Consolas" panose="020B0609020204030204" pitchFamily="49" charset="0"/>
              </a:rPr>
              <a:t>{</a:t>
            </a:r>
          </a:p>
          <a:p>
            <a:pPr marL="0" indent="0">
              <a:spcBef>
                <a:spcPts val="200"/>
              </a:spcBef>
              <a:buNone/>
            </a:pPr>
            <a:r>
              <a:rPr lang="en-US" sz="2000" b="1" dirty="0">
                <a:latin typeface="Consolas" panose="020B0609020204030204" pitchFamily="49" charset="0"/>
              </a:rPr>
              <a:t>    inisideItem.ZoneDescriptor1 = inisideItem.ZoneDescriptor1.Trim(new char[] </a:t>
            </a:r>
          </a:p>
          <a:p>
            <a:pPr marL="0" indent="0">
              <a:spcBef>
                <a:spcPts val="200"/>
              </a:spcBef>
              <a:buNone/>
            </a:pPr>
            <a:r>
              <a:rPr lang="en-US" sz="2000" b="1" dirty="0">
                <a:latin typeface="Consolas" panose="020B0609020204030204" pitchFamily="49" charset="0"/>
              </a:rPr>
              <a:t>       { '~' });</a:t>
            </a:r>
          </a:p>
          <a:p>
            <a:pPr marL="0" indent="0">
              <a:spcBef>
                <a:spcPts val="200"/>
              </a:spcBef>
              <a:buNone/>
            </a:pPr>
            <a:r>
              <a:rPr lang="en-US" sz="2000" b="1" dirty="0">
                <a:latin typeface="Consolas" panose="020B0609020204030204" pitchFamily="49" charset="0"/>
              </a:rPr>
              <a:t>}</a:t>
            </a:r>
          </a:p>
          <a:p>
            <a:pPr marL="0" indent="0">
              <a:spcBef>
                <a:spcPts val="200"/>
              </a:spcBef>
              <a:buNone/>
            </a:pPr>
            <a:endParaRPr lang="en-US" sz="2000" b="1" dirty="0">
              <a:latin typeface="Consolas" panose="020B0609020204030204" pitchFamily="49" charset="0"/>
            </a:endParaRPr>
          </a:p>
          <a:p>
            <a:pPr marL="0" indent="0">
              <a:spcBef>
                <a:spcPts val="200"/>
              </a:spcBef>
              <a:buNone/>
            </a:pPr>
            <a:r>
              <a:rPr lang="en-US" sz="2000" b="1" dirty="0">
                <a:latin typeface="Consolas" panose="020B0609020204030204" pitchFamily="49" charset="0"/>
              </a:rPr>
              <a:t>// example #2</a:t>
            </a:r>
          </a:p>
          <a:p>
            <a:pPr marL="0" indent="0">
              <a:spcBef>
                <a:spcPts val="200"/>
              </a:spcBef>
              <a:buNone/>
            </a:pPr>
            <a:r>
              <a:rPr lang="en-US" sz="2000" b="1" dirty="0" err="1">
                <a:latin typeface="Consolas" panose="020B0609020204030204" pitchFamily="49" charset="0"/>
              </a:rPr>
              <a:t>obj.StatusName</a:t>
            </a:r>
            <a:r>
              <a:rPr lang="en-US" sz="2000" b="1" dirty="0">
                <a:latin typeface="Consolas" panose="020B0609020204030204" pitchFamily="49" charset="0"/>
              </a:rPr>
              <a:t> = </a:t>
            </a:r>
            <a:r>
              <a:rPr lang="en-US" sz="2000" b="1" dirty="0" err="1">
                <a:latin typeface="Consolas" panose="020B0609020204030204" pitchFamily="49" charset="0"/>
              </a:rPr>
              <a:t>objDataReader</a:t>
            </a:r>
            <a:r>
              <a:rPr lang="en-US" sz="2000" b="1" dirty="0">
                <a:latin typeface="Consolas" panose="020B0609020204030204" pitchFamily="49" charset="0"/>
              </a:rPr>
              <a:t>["</a:t>
            </a:r>
            <a:r>
              <a:rPr lang="en-US" sz="2000" b="1" dirty="0" err="1">
                <a:latin typeface="Consolas" panose="020B0609020204030204" pitchFamily="49" charset="0"/>
              </a:rPr>
              <a:t>LatestJobStatus</a:t>
            </a:r>
            <a:r>
              <a:rPr lang="en-US" sz="2000" b="1" dirty="0">
                <a:latin typeface="Consolas" panose="020B0609020204030204" pitchFamily="49" charset="0"/>
              </a:rPr>
              <a:t>"].</a:t>
            </a:r>
            <a:r>
              <a:rPr lang="en-US" sz="2000" b="1" dirty="0" err="1">
                <a:latin typeface="Consolas" panose="020B0609020204030204" pitchFamily="49" charset="0"/>
              </a:rPr>
              <a:t>ToString</a:t>
            </a:r>
            <a:r>
              <a:rPr lang="en-US" sz="2000" b="1" dirty="0">
                <a:latin typeface="Consolas" panose="020B0609020204030204" pitchFamily="49" charset="0"/>
              </a:rPr>
              <a:t>() == </a:t>
            </a:r>
          </a:p>
          <a:p>
            <a:pPr marL="0" indent="0">
              <a:spcBef>
                <a:spcPts val="200"/>
              </a:spcBef>
              <a:buNone/>
            </a:pPr>
            <a:r>
              <a:rPr lang="en-US" sz="2000" b="1" dirty="0">
                <a:latin typeface="Consolas" panose="020B0609020204030204" pitchFamily="49" charset="0"/>
              </a:rPr>
              <a:t>"" ? "Not Scheduled" : </a:t>
            </a:r>
            <a:r>
              <a:rPr lang="en-US" sz="2000" b="1" dirty="0" err="1">
                <a:latin typeface="Consolas" panose="020B0609020204030204" pitchFamily="49" charset="0"/>
              </a:rPr>
              <a:t>objDataReader</a:t>
            </a:r>
            <a:r>
              <a:rPr lang="en-US" sz="2000" b="1" dirty="0">
                <a:latin typeface="Consolas" panose="020B0609020204030204" pitchFamily="49" charset="0"/>
              </a:rPr>
              <a:t>["</a:t>
            </a:r>
            <a:r>
              <a:rPr lang="en-US" sz="2000" b="1" dirty="0" err="1">
                <a:latin typeface="Consolas" panose="020B0609020204030204" pitchFamily="49" charset="0"/>
              </a:rPr>
              <a:t>LatestJobStatus</a:t>
            </a:r>
            <a:r>
              <a:rPr lang="en-US" sz="2000" b="1" dirty="0">
                <a:latin typeface="Consolas" panose="020B0609020204030204" pitchFamily="49" charset="0"/>
              </a:rPr>
              <a:t>"].</a:t>
            </a:r>
            <a:r>
              <a:rPr lang="en-US" sz="2000" b="1" dirty="0" err="1">
                <a:latin typeface="Consolas" panose="020B0609020204030204" pitchFamily="49" charset="0"/>
              </a:rPr>
              <a:t>ToString</a:t>
            </a:r>
            <a:r>
              <a:rPr lang="en-US" sz="2000" b="1" dirty="0">
                <a:latin typeface="Consolas" panose="020B0609020204030204" pitchFamily="49" charset="0"/>
              </a:rPr>
              <a:t>();</a:t>
            </a:r>
          </a:p>
        </p:txBody>
      </p:sp>
      <p:sp>
        <p:nvSpPr>
          <p:cNvPr id="6" name="Rectangle 5"/>
          <p:cNvSpPr/>
          <p:nvPr/>
        </p:nvSpPr>
        <p:spPr>
          <a:xfrm>
            <a:off x="8687090" y="6625193"/>
            <a:ext cx="3097323" cy="369332"/>
          </a:xfrm>
          <a:prstGeom prst="rect">
            <a:avLst/>
          </a:prstGeom>
        </p:spPr>
        <p:txBody>
          <a:bodyPr wrap="none">
            <a:spAutoFit/>
          </a:bodyPr>
          <a:lstStyle/>
          <a:p>
            <a:r>
              <a:rPr lang="en-US" b="1" dirty="0">
                <a:latin typeface="Consolas" panose="020B0609020204030204" pitchFamily="49" charset="0"/>
              </a:rPr>
              <a:t>Cons &gt; </a:t>
            </a:r>
            <a:r>
              <a:rPr lang="en-US" b="1" dirty="0" err="1">
                <a:latin typeface="Consolas" panose="020B0609020204030204" pitchFamily="49" charset="0"/>
              </a:rPr>
              <a:t>LocalizedData.cs</a:t>
            </a:r>
            <a:endParaRPr lang="en-US" dirty="0"/>
          </a:p>
        </p:txBody>
      </p:sp>
    </p:spTree>
    <p:extLst>
      <p:ext uri="{BB962C8B-B14F-4D97-AF65-F5344CB8AC3E}">
        <p14:creationId xmlns:p14="http://schemas.microsoft.com/office/powerpoint/2010/main" val="705524680"/>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Spot the problem</a:t>
            </a:r>
          </a:p>
        </p:txBody>
      </p:sp>
      <p:sp>
        <p:nvSpPr>
          <p:cNvPr id="4" name="Content Placeholder 2"/>
          <p:cNvSpPr txBox="1">
            <a:spLocks/>
          </p:cNvSpPr>
          <p:nvPr/>
        </p:nvSpPr>
        <p:spPr>
          <a:xfrm>
            <a:off x="457580" y="1212849"/>
            <a:ext cx="11247383" cy="4617692"/>
          </a:xfrm>
          <a:prstGeom prst="rect">
            <a:avLst/>
          </a:prstGeom>
          <a:solidFill>
            <a:schemeClr val="bg1"/>
          </a:solidFill>
          <a:ln>
            <a:solidFill>
              <a:schemeClr val="tx1"/>
            </a:solidFill>
          </a:ln>
        </p:spPr>
        <p:txBody>
          <a:bodyPr vert="horz" lIns="91440" tIns="45720" rIns="91440" bIns="45720" rtlCol="0">
            <a:noAutofit/>
          </a:bodyPr>
          <a:lst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a:lstStyle>
          <a:p>
            <a:pPr marL="0" indent="0">
              <a:spcBef>
                <a:spcPts val="200"/>
              </a:spcBef>
              <a:buNone/>
            </a:pPr>
            <a:r>
              <a:rPr lang="en-US" sz="2400" b="1" dirty="0">
                <a:latin typeface="Consolas" panose="020B0609020204030204" pitchFamily="49" charset="0"/>
              </a:rPr>
              <a:t>public class </a:t>
            </a:r>
            <a:r>
              <a:rPr lang="en-US" sz="2400" b="1" dirty="0" err="1">
                <a:latin typeface="Consolas" panose="020B0609020204030204" pitchFamily="49" charset="0"/>
              </a:rPr>
              <a:t>LocalizedData</a:t>
            </a:r>
            <a:endParaRPr lang="en-US" sz="2400" b="1" dirty="0">
              <a:latin typeface="Consolas" panose="020B0609020204030204" pitchFamily="49" charset="0"/>
            </a:endParaRPr>
          </a:p>
          <a:p>
            <a:pPr marL="0" indent="0">
              <a:spcBef>
                <a:spcPts val="200"/>
              </a:spcBef>
              <a:buNone/>
            </a:pPr>
            <a:r>
              <a:rPr lang="en-US" sz="2400" b="1" dirty="0">
                <a:latin typeface="Consolas" panose="020B0609020204030204" pitchFamily="49" charset="0"/>
              </a:rPr>
              <a:t>{</a:t>
            </a:r>
          </a:p>
          <a:p>
            <a:pPr marL="0" indent="0">
              <a:spcBef>
                <a:spcPts val="200"/>
              </a:spcBef>
              <a:buNone/>
            </a:pPr>
            <a:r>
              <a:rPr lang="en-US" sz="2400" b="1" dirty="0">
                <a:latin typeface="Consolas" panose="020B0609020204030204" pitchFamily="49" charset="0"/>
              </a:rPr>
              <a:t>    public string Test;</a:t>
            </a:r>
          </a:p>
          <a:p>
            <a:pPr marL="0" indent="0">
              <a:spcBef>
                <a:spcPts val="200"/>
              </a:spcBef>
              <a:buNone/>
            </a:pPr>
            <a:r>
              <a:rPr lang="en-US" sz="2400" b="1" dirty="0">
                <a:latin typeface="Consolas" panose="020B0609020204030204" pitchFamily="49" charset="0"/>
              </a:rPr>
              <a:t>    public string </a:t>
            </a:r>
            <a:r>
              <a:rPr lang="en-US" sz="2400" b="1" dirty="0" err="1">
                <a:latin typeface="Consolas" panose="020B0609020204030204" pitchFamily="49" charset="0"/>
              </a:rPr>
              <a:t>NoparsingMethodAvailable</a:t>
            </a:r>
            <a:r>
              <a:rPr lang="en-US" sz="2400" b="1" dirty="0">
                <a:latin typeface="Consolas" panose="020B0609020204030204" pitchFamily="49" charset="0"/>
              </a:rPr>
              <a:t>;</a:t>
            </a:r>
          </a:p>
          <a:p>
            <a:pPr marL="0" indent="0">
              <a:spcBef>
                <a:spcPts val="200"/>
              </a:spcBef>
              <a:buNone/>
            </a:pPr>
            <a:r>
              <a:rPr lang="en-US" sz="2400" b="1" dirty="0">
                <a:latin typeface="Consolas" panose="020B0609020204030204" pitchFamily="49" charset="0"/>
              </a:rPr>
              <a:t>    public string </a:t>
            </a:r>
            <a:r>
              <a:rPr lang="en-US" sz="2400" b="1" dirty="0" err="1">
                <a:latin typeface="Consolas" panose="020B0609020204030204" pitchFamily="49" charset="0"/>
              </a:rPr>
              <a:t>NoOrInvalidDataPassed</a:t>
            </a:r>
            <a:r>
              <a:rPr lang="en-US" sz="2400" b="1" dirty="0">
                <a:latin typeface="Consolas" panose="020B0609020204030204" pitchFamily="49" charset="0"/>
              </a:rPr>
              <a:t>;</a:t>
            </a:r>
          </a:p>
          <a:p>
            <a:pPr marL="0" indent="0">
              <a:spcBef>
                <a:spcPts val="200"/>
              </a:spcBef>
              <a:buNone/>
            </a:pPr>
            <a:r>
              <a:rPr lang="en-US" sz="2400" b="1" dirty="0">
                <a:latin typeface="Consolas" panose="020B0609020204030204" pitchFamily="49" charset="0"/>
              </a:rPr>
              <a:t>    public string </a:t>
            </a:r>
            <a:r>
              <a:rPr lang="en-US" sz="2400" b="1" dirty="0" err="1">
                <a:latin typeface="Consolas" panose="020B0609020204030204" pitchFamily="49" charset="0"/>
              </a:rPr>
              <a:t>NotificationMessage</a:t>
            </a:r>
            <a:r>
              <a:rPr lang="en-US" sz="2400" b="1" dirty="0">
                <a:latin typeface="Consolas" panose="020B0609020204030204" pitchFamily="49" charset="0"/>
              </a:rPr>
              <a:t>;</a:t>
            </a:r>
          </a:p>
          <a:p>
            <a:pPr marL="0" indent="0">
              <a:spcBef>
                <a:spcPts val="200"/>
              </a:spcBef>
              <a:buNone/>
            </a:pPr>
            <a:r>
              <a:rPr lang="en-US" sz="2400" b="1" dirty="0">
                <a:latin typeface="Consolas" panose="020B0609020204030204" pitchFamily="49" charset="0"/>
              </a:rPr>
              <a:t>    public string </a:t>
            </a:r>
            <a:r>
              <a:rPr lang="en-US" sz="2400" b="1" dirty="0" err="1">
                <a:latin typeface="Consolas" panose="020B0609020204030204" pitchFamily="49" charset="0"/>
              </a:rPr>
              <a:t>HighSpeedNotificationMessage</a:t>
            </a:r>
            <a:r>
              <a:rPr lang="en-US" sz="2400" b="1" dirty="0">
                <a:latin typeface="Consolas" panose="020B0609020204030204" pitchFamily="49" charset="0"/>
              </a:rPr>
              <a:t>;</a:t>
            </a:r>
          </a:p>
          <a:p>
            <a:pPr marL="0" indent="0">
              <a:spcBef>
                <a:spcPts val="200"/>
              </a:spcBef>
              <a:buNone/>
            </a:pPr>
            <a:r>
              <a:rPr lang="en-US" sz="2400" b="1" dirty="0">
                <a:latin typeface="Consolas" panose="020B0609020204030204" pitchFamily="49" charset="0"/>
              </a:rPr>
              <a:t>    public string </a:t>
            </a:r>
            <a:r>
              <a:rPr lang="en-US" sz="2400" b="1" dirty="0" err="1">
                <a:latin typeface="Consolas" panose="020B0609020204030204" pitchFamily="49" charset="0"/>
              </a:rPr>
              <a:t>BatteryChargerFailure</a:t>
            </a:r>
            <a:r>
              <a:rPr lang="en-US" sz="2400" b="1" dirty="0">
                <a:latin typeface="Consolas" panose="020B0609020204030204" pitchFamily="49" charset="0"/>
              </a:rPr>
              <a:t>;</a:t>
            </a:r>
          </a:p>
          <a:p>
            <a:pPr marL="0" indent="0">
              <a:spcBef>
                <a:spcPts val="200"/>
              </a:spcBef>
              <a:buNone/>
            </a:pPr>
            <a:r>
              <a:rPr lang="en-US" sz="2400" b="1" dirty="0">
                <a:latin typeface="Consolas" panose="020B0609020204030204" pitchFamily="49" charset="0"/>
              </a:rPr>
              <a:t>    public string </a:t>
            </a:r>
            <a:r>
              <a:rPr lang="en-US" sz="2400" b="1" dirty="0" err="1">
                <a:latin typeface="Consolas" panose="020B0609020204030204" pitchFamily="49" charset="0"/>
              </a:rPr>
              <a:t>SecondaryCommunicationPathFailure</a:t>
            </a:r>
            <a:r>
              <a:rPr lang="en-US" sz="2400" b="1" dirty="0">
                <a:latin typeface="Consolas" panose="020B0609020204030204" pitchFamily="49" charset="0"/>
              </a:rPr>
              <a:t>;</a:t>
            </a:r>
          </a:p>
          <a:p>
            <a:pPr marL="0" indent="0">
              <a:spcBef>
                <a:spcPts val="200"/>
              </a:spcBef>
              <a:buNone/>
            </a:pPr>
            <a:r>
              <a:rPr lang="en-US" sz="2400" b="1" dirty="0">
                <a:latin typeface="Consolas" panose="020B0609020204030204" pitchFamily="49" charset="0"/>
              </a:rPr>
              <a:t>    public string </a:t>
            </a:r>
            <a:r>
              <a:rPr lang="en-US" sz="2400" b="1" dirty="0" err="1">
                <a:latin typeface="Consolas" panose="020B0609020204030204" pitchFamily="49" charset="0"/>
              </a:rPr>
              <a:t>NetworkAlertMessageReferEMail</a:t>
            </a:r>
            <a:r>
              <a:rPr lang="en-US" sz="2400" b="1" dirty="0">
                <a:latin typeface="Consolas" panose="020B0609020204030204" pitchFamily="49" charset="0"/>
              </a:rPr>
              <a:t>;</a:t>
            </a:r>
          </a:p>
          <a:p>
            <a:pPr marL="0" indent="0">
              <a:spcBef>
                <a:spcPts val="200"/>
              </a:spcBef>
              <a:buNone/>
            </a:pPr>
            <a:r>
              <a:rPr lang="en-US" sz="2400" b="1" dirty="0">
                <a:latin typeface="Consolas" panose="020B0609020204030204" pitchFamily="49" charset="0"/>
              </a:rPr>
              <a:t>    public string </a:t>
            </a:r>
            <a:r>
              <a:rPr lang="en-US" sz="2400" b="1" dirty="0" err="1">
                <a:latin typeface="Consolas" panose="020B0609020204030204" pitchFamily="49" charset="0"/>
              </a:rPr>
              <a:t>HighSpeedAlarmMessage</a:t>
            </a:r>
            <a:r>
              <a:rPr lang="en-US" sz="2400" b="1" dirty="0">
                <a:latin typeface="Consolas" panose="020B0609020204030204" pitchFamily="49" charset="0"/>
              </a:rPr>
              <a:t>;</a:t>
            </a:r>
          </a:p>
          <a:p>
            <a:pPr marL="0" indent="0">
              <a:spcBef>
                <a:spcPts val="200"/>
              </a:spcBef>
              <a:buNone/>
            </a:pPr>
            <a:r>
              <a:rPr lang="en-US" sz="2400" b="1" dirty="0">
                <a:latin typeface="Consolas" panose="020B0609020204030204" pitchFamily="49" charset="0"/>
              </a:rPr>
              <a:t>    public string Data;</a:t>
            </a:r>
          </a:p>
        </p:txBody>
      </p:sp>
      <p:sp>
        <p:nvSpPr>
          <p:cNvPr id="5" name="Rectangle 4"/>
          <p:cNvSpPr/>
          <p:nvPr/>
        </p:nvSpPr>
        <p:spPr>
          <a:xfrm>
            <a:off x="8687090" y="6625193"/>
            <a:ext cx="3097323" cy="369332"/>
          </a:xfrm>
          <a:prstGeom prst="rect">
            <a:avLst/>
          </a:prstGeom>
        </p:spPr>
        <p:txBody>
          <a:bodyPr wrap="none">
            <a:spAutoFit/>
          </a:bodyPr>
          <a:lstStyle/>
          <a:p>
            <a:r>
              <a:rPr lang="en-US" b="1" dirty="0">
                <a:latin typeface="Consolas" panose="020B0609020204030204" pitchFamily="49" charset="0"/>
              </a:rPr>
              <a:t>Cons &gt; </a:t>
            </a:r>
            <a:r>
              <a:rPr lang="en-US" b="1" dirty="0" err="1">
                <a:latin typeface="Consolas" panose="020B0609020204030204" pitchFamily="49" charset="0"/>
              </a:rPr>
              <a:t>LocalizedData.cs</a:t>
            </a:r>
            <a:endParaRPr lang="en-US" dirty="0"/>
          </a:p>
        </p:txBody>
      </p:sp>
    </p:spTree>
    <p:extLst>
      <p:ext uri="{BB962C8B-B14F-4D97-AF65-F5344CB8AC3E}">
        <p14:creationId xmlns:p14="http://schemas.microsoft.com/office/powerpoint/2010/main" val="1474835087"/>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Do not declare visible instance fields [CA1051]</a:t>
            </a:r>
          </a:p>
        </p:txBody>
      </p:sp>
      <p:sp>
        <p:nvSpPr>
          <p:cNvPr id="4" name="TextBox 3"/>
          <p:cNvSpPr txBox="1"/>
          <p:nvPr/>
        </p:nvSpPr>
        <p:spPr>
          <a:xfrm>
            <a:off x="625474" y="4479613"/>
            <a:ext cx="11049000" cy="1323439"/>
          </a:xfrm>
          <a:prstGeom prst="rect">
            <a:avLst/>
          </a:prstGeom>
          <a:noFill/>
        </p:spPr>
        <p:txBody>
          <a:bodyPr wrap="square" rtlCol="0">
            <a:spAutoFit/>
          </a:bodyPr>
          <a:lstStyle/>
          <a:p>
            <a:pPr marL="342900" lvl="0" indent="-342900">
              <a:buFont typeface="Arial" panose="020B0604020202020204" pitchFamily="34" charset="0"/>
              <a:buChar char="•"/>
            </a:pPr>
            <a:r>
              <a:rPr lang="en-US" sz="2000" dirty="0"/>
              <a:t>Fields should never be exposed publicly in a class. </a:t>
            </a:r>
          </a:p>
          <a:p>
            <a:pPr marL="342900" lvl="0" indent="-342900">
              <a:buFont typeface="Arial" panose="020B0604020202020204" pitchFamily="34" charset="0"/>
              <a:buChar char="•"/>
            </a:pPr>
            <a:r>
              <a:rPr lang="en-US" sz="2000" dirty="0"/>
              <a:t>Properties that just return the value of a private or internal field are optimized to perform on par with accessing a field.</a:t>
            </a:r>
          </a:p>
          <a:p>
            <a:pPr marL="342900" lvl="0" indent="-342900">
              <a:buFont typeface="Arial" panose="020B0604020202020204" pitchFamily="34" charset="0"/>
              <a:buChar char="•"/>
            </a:pPr>
            <a:r>
              <a:rPr lang="en-US" sz="2000" dirty="0"/>
              <a:t>Externally visible fields do not provide any benefits that are unavailable to properties</a:t>
            </a:r>
            <a:endParaRPr lang="en-US" sz="2800" b="1" dirty="0"/>
          </a:p>
        </p:txBody>
      </p:sp>
      <p:sp>
        <p:nvSpPr>
          <p:cNvPr id="5" name="Content Placeholder 2"/>
          <p:cNvSpPr txBox="1">
            <a:spLocks/>
          </p:cNvSpPr>
          <p:nvPr/>
        </p:nvSpPr>
        <p:spPr>
          <a:xfrm>
            <a:off x="457580" y="1212849"/>
            <a:ext cx="11247383" cy="2650169"/>
          </a:xfrm>
          <a:prstGeom prst="rect">
            <a:avLst/>
          </a:prstGeom>
          <a:solidFill>
            <a:schemeClr val="bg1"/>
          </a:solidFill>
          <a:ln>
            <a:solidFill>
              <a:schemeClr val="tx1"/>
            </a:solidFill>
          </a:ln>
        </p:spPr>
        <p:txBody>
          <a:bodyPr vert="horz" lIns="91440" tIns="45720" rIns="91440" bIns="45720" rtlCol="0">
            <a:noAutofit/>
          </a:bodyPr>
          <a:lst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a:lstStyle>
          <a:p>
            <a:pPr marL="0" indent="0">
              <a:spcBef>
                <a:spcPts val="200"/>
              </a:spcBef>
              <a:buNone/>
            </a:pPr>
            <a:r>
              <a:rPr lang="en-US" sz="1800" b="1" dirty="0">
                <a:latin typeface="Consolas" panose="020B0609020204030204" pitchFamily="49" charset="0"/>
              </a:rPr>
              <a:t>public class </a:t>
            </a:r>
            <a:r>
              <a:rPr lang="en-US" sz="1800" b="1" dirty="0" err="1">
                <a:latin typeface="Consolas" panose="020B0609020204030204" pitchFamily="49" charset="0"/>
              </a:rPr>
              <a:t>LocalizedData</a:t>
            </a:r>
            <a:endParaRPr lang="en-US" sz="1800" b="1" dirty="0">
              <a:latin typeface="Consolas" panose="020B0609020204030204" pitchFamily="49" charset="0"/>
            </a:endParaRPr>
          </a:p>
          <a:p>
            <a:pPr marL="0" indent="0">
              <a:spcBef>
                <a:spcPts val="200"/>
              </a:spcBef>
              <a:buNone/>
            </a:pPr>
            <a:r>
              <a:rPr lang="en-US" sz="1800" b="1" dirty="0">
                <a:latin typeface="Consolas" panose="020B0609020204030204" pitchFamily="49" charset="0"/>
              </a:rPr>
              <a:t>{</a:t>
            </a:r>
          </a:p>
          <a:p>
            <a:pPr marL="0" indent="0">
              <a:spcBef>
                <a:spcPts val="200"/>
              </a:spcBef>
              <a:buNone/>
            </a:pPr>
            <a:r>
              <a:rPr lang="en-US" sz="1800" b="1" dirty="0">
                <a:latin typeface="Consolas" panose="020B0609020204030204" pitchFamily="49" charset="0"/>
              </a:rPr>
              <a:t>    public string Test;</a:t>
            </a:r>
          </a:p>
          <a:p>
            <a:pPr marL="0" indent="0">
              <a:spcBef>
                <a:spcPts val="200"/>
              </a:spcBef>
              <a:buNone/>
            </a:pPr>
            <a:r>
              <a:rPr lang="en-US" sz="1800" b="1" dirty="0">
                <a:latin typeface="Consolas" panose="020B0609020204030204" pitchFamily="49" charset="0"/>
              </a:rPr>
              <a:t>    public string </a:t>
            </a:r>
            <a:r>
              <a:rPr lang="en-US" sz="1800" b="1" dirty="0" err="1">
                <a:latin typeface="Consolas" panose="020B0609020204030204" pitchFamily="49" charset="0"/>
              </a:rPr>
              <a:t>NoparsingMethodAvailable</a:t>
            </a:r>
            <a:r>
              <a:rPr lang="en-US" sz="1800" b="1" dirty="0">
                <a:latin typeface="Consolas" panose="020B0609020204030204" pitchFamily="49" charset="0"/>
              </a:rPr>
              <a:t>;</a:t>
            </a:r>
          </a:p>
          <a:p>
            <a:pPr marL="0" indent="0">
              <a:spcBef>
                <a:spcPts val="200"/>
              </a:spcBef>
              <a:buNone/>
            </a:pPr>
            <a:r>
              <a:rPr lang="en-US" sz="1800" b="1" dirty="0">
                <a:latin typeface="Consolas" panose="020B0609020204030204" pitchFamily="49" charset="0"/>
              </a:rPr>
              <a:t>    public string </a:t>
            </a:r>
            <a:r>
              <a:rPr lang="en-US" sz="1800" b="1" dirty="0" err="1">
                <a:latin typeface="Consolas" panose="020B0609020204030204" pitchFamily="49" charset="0"/>
              </a:rPr>
              <a:t>NoOrInvalidDataPassed</a:t>
            </a:r>
            <a:r>
              <a:rPr lang="en-US" sz="1800" b="1" dirty="0">
                <a:latin typeface="Consolas" panose="020B0609020204030204" pitchFamily="49" charset="0"/>
              </a:rPr>
              <a:t>;</a:t>
            </a:r>
          </a:p>
          <a:p>
            <a:pPr marL="0" indent="0">
              <a:spcBef>
                <a:spcPts val="200"/>
              </a:spcBef>
              <a:buNone/>
            </a:pPr>
            <a:r>
              <a:rPr lang="en-US" sz="1800" b="1" dirty="0">
                <a:latin typeface="Consolas" panose="020B0609020204030204" pitchFamily="49" charset="0"/>
              </a:rPr>
              <a:t>    public string </a:t>
            </a:r>
            <a:r>
              <a:rPr lang="en-US" sz="1800" b="1" dirty="0" err="1">
                <a:latin typeface="Consolas" panose="020B0609020204030204" pitchFamily="49" charset="0"/>
              </a:rPr>
              <a:t>NotificationMessage</a:t>
            </a:r>
            <a:r>
              <a:rPr lang="en-US" sz="1800" b="1" dirty="0">
                <a:latin typeface="Consolas" panose="020B0609020204030204" pitchFamily="49" charset="0"/>
              </a:rPr>
              <a:t>;</a:t>
            </a:r>
          </a:p>
          <a:p>
            <a:pPr marL="0" indent="0">
              <a:spcBef>
                <a:spcPts val="200"/>
              </a:spcBef>
              <a:buNone/>
            </a:pPr>
            <a:r>
              <a:rPr lang="en-US" sz="1800" b="1" dirty="0">
                <a:latin typeface="Consolas" panose="020B0609020204030204" pitchFamily="49" charset="0"/>
              </a:rPr>
              <a:t>    public string </a:t>
            </a:r>
            <a:r>
              <a:rPr lang="en-US" sz="1800" b="1" dirty="0" err="1">
                <a:latin typeface="Consolas" panose="020B0609020204030204" pitchFamily="49" charset="0"/>
              </a:rPr>
              <a:t>HighSpeedNotificationMessage</a:t>
            </a:r>
            <a:r>
              <a:rPr lang="en-US" sz="1800" b="1" dirty="0">
                <a:latin typeface="Consolas" panose="020B0609020204030204" pitchFamily="49" charset="0"/>
              </a:rPr>
              <a:t>;</a:t>
            </a:r>
          </a:p>
          <a:p>
            <a:pPr marL="0" indent="0">
              <a:spcBef>
                <a:spcPts val="200"/>
              </a:spcBef>
              <a:buNone/>
            </a:pPr>
            <a:r>
              <a:rPr lang="en-US" sz="1800" b="1" dirty="0">
                <a:latin typeface="Consolas" panose="020B0609020204030204" pitchFamily="49" charset="0"/>
              </a:rPr>
              <a:t>    public string </a:t>
            </a:r>
            <a:r>
              <a:rPr lang="en-US" sz="1800" b="1" dirty="0" err="1">
                <a:latin typeface="Consolas" panose="020B0609020204030204" pitchFamily="49" charset="0"/>
              </a:rPr>
              <a:t>BatteryChargerFailure</a:t>
            </a:r>
            <a:r>
              <a:rPr lang="en-US" sz="1800" b="1" dirty="0">
                <a:latin typeface="Consolas" panose="020B0609020204030204" pitchFamily="49" charset="0"/>
              </a:rPr>
              <a:t>;</a:t>
            </a:r>
          </a:p>
          <a:p>
            <a:pPr marL="0" indent="0">
              <a:spcBef>
                <a:spcPts val="200"/>
              </a:spcBef>
              <a:buNone/>
            </a:pPr>
            <a:r>
              <a:rPr lang="en-US" sz="1800" b="1" dirty="0">
                <a:latin typeface="Consolas" panose="020B0609020204030204" pitchFamily="49" charset="0"/>
              </a:rPr>
              <a:t>    public string </a:t>
            </a:r>
            <a:r>
              <a:rPr lang="en-US" sz="1800" b="1" dirty="0" err="1">
                <a:latin typeface="Consolas" panose="020B0609020204030204" pitchFamily="49" charset="0"/>
              </a:rPr>
              <a:t>SecondaryCommunicationPathFailure</a:t>
            </a:r>
            <a:r>
              <a:rPr lang="en-US" sz="1800" b="1" dirty="0">
                <a:latin typeface="Consolas" panose="020B0609020204030204" pitchFamily="49" charset="0"/>
              </a:rPr>
              <a:t>;</a:t>
            </a:r>
          </a:p>
        </p:txBody>
      </p:sp>
      <p:sp>
        <p:nvSpPr>
          <p:cNvPr id="6" name="Rectangle 5"/>
          <p:cNvSpPr/>
          <p:nvPr/>
        </p:nvSpPr>
        <p:spPr>
          <a:xfrm>
            <a:off x="8687090" y="6625193"/>
            <a:ext cx="3097323" cy="369332"/>
          </a:xfrm>
          <a:prstGeom prst="rect">
            <a:avLst/>
          </a:prstGeom>
        </p:spPr>
        <p:txBody>
          <a:bodyPr wrap="none">
            <a:spAutoFit/>
          </a:bodyPr>
          <a:lstStyle/>
          <a:p>
            <a:r>
              <a:rPr lang="en-US" b="1" dirty="0">
                <a:latin typeface="Consolas" panose="020B0609020204030204" pitchFamily="49" charset="0"/>
              </a:rPr>
              <a:t>Cons &gt; </a:t>
            </a:r>
            <a:r>
              <a:rPr lang="en-US" b="1" dirty="0" err="1">
                <a:latin typeface="Consolas" panose="020B0609020204030204" pitchFamily="49" charset="0"/>
              </a:rPr>
              <a:t>LocalizedData.cs</a:t>
            </a:r>
            <a:endParaRPr lang="en-US" dirty="0"/>
          </a:p>
        </p:txBody>
      </p:sp>
    </p:spTree>
    <p:extLst>
      <p:ext uri="{BB962C8B-B14F-4D97-AF65-F5344CB8AC3E}">
        <p14:creationId xmlns:p14="http://schemas.microsoft.com/office/powerpoint/2010/main" val="3741427354"/>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Spot the problem</a:t>
            </a:r>
          </a:p>
        </p:txBody>
      </p:sp>
      <p:sp>
        <p:nvSpPr>
          <p:cNvPr id="4" name="Content Placeholder 2"/>
          <p:cNvSpPr txBox="1">
            <a:spLocks/>
          </p:cNvSpPr>
          <p:nvPr/>
        </p:nvSpPr>
        <p:spPr>
          <a:xfrm>
            <a:off x="640458" y="1394165"/>
            <a:ext cx="11247383" cy="4023317"/>
          </a:xfrm>
          <a:prstGeom prst="rect">
            <a:avLst/>
          </a:prstGeom>
          <a:solidFill>
            <a:schemeClr val="bg1"/>
          </a:solidFill>
          <a:ln>
            <a:solidFill>
              <a:schemeClr val="tx1"/>
            </a:solidFill>
          </a:ln>
        </p:spPr>
        <p:txBody>
          <a:bodyPr vert="horz" lIns="91440" tIns="45720" rIns="91440" bIns="45720" rtlCol="0">
            <a:noAutofit/>
          </a:bodyPr>
          <a:lst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a:lstStyle>
          <a:p>
            <a:pPr marL="0" indent="0">
              <a:spcBef>
                <a:spcPts val="200"/>
              </a:spcBef>
              <a:buNone/>
            </a:pPr>
            <a:r>
              <a:rPr lang="en-US" sz="2400" b="1" dirty="0">
                <a:latin typeface="Consolas" panose="020B0609020204030204" pitchFamily="49" charset="0"/>
              </a:rPr>
              <a:t>public class </a:t>
            </a:r>
            <a:r>
              <a:rPr lang="en-US" sz="2400" b="1" dirty="0" err="1">
                <a:latin typeface="Consolas" panose="020B0609020204030204" pitchFamily="49" charset="0"/>
              </a:rPr>
              <a:t>ApplicationVersion</a:t>
            </a:r>
            <a:endParaRPr lang="en-US" sz="2400" b="1" dirty="0">
              <a:latin typeface="Consolas" panose="020B0609020204030204" pitchFamily="49" charset="0"/>
            </a:endParaRPr>
          </a:p>
          <a:p>
            <a:pPr marL="0" indent="0">
              <a:spcBef>
                <a:spcPts val="200"/>
              </a:spcBef>
              <a:buNone/>
            </a:pPr>
            <a:r>
              <a:rPr lang="en-US" sz="2400" b="1" dirty="0">
                <a:latin typeface="Consolas" panose="020B0609020204030204" pitchFamily="49" charset="0"/>
              </a:rPr>
              <a:t>{        </a:t>
            </a:r>
          </a:p>
          <a:p>
            <a:pPr marL="0" indent="0">
              <a:spcBef>
                <a:spcPts val="200"/>
              </a:spcBef>
              <a:buNone/>
            </a:pPr>
            <a:r>
              <a:rPr lang="en-US" sz="2400" b="1" dirty="0">
                <a:latin typeface="Consolas" panose="020B0609020204030204" pitchFamily="49" charset="0"/>
              </a:rPr>
              <a:t>    public static string </a:t>
            </a:r>
            <a:r>
              <a:rPr lang="en-US" sz="2400" b="1" dirty="0" err="1">
                <a:latin typeface="Consolas" panose="020B0609020204030204" pitchFamily="49" charset="0"/>
              </a:rPr>
              <a:t>applicationVersion</a:t>
            </a:r>
            <a:r>
              <a:rPr lang="en-US" sz="2400" b="1" dirty="0">
                <a:latin typeface="Consolas" panose="020B0609020204030204" pitchFamily="49" charset="0"/>
              </a:rPr>
              <a:t>;</a:t>
            </a:r>
          </a:p>
          <a:p>
            <a:pPr marL="0" indent="0">
              <a:spcBef>
                <a:spcPts val="200"/>
              </a:spcBef>
              <a:buNone/>
            </a:pPr>
            <a:r>
              <a:rPr lang="en-US" sz="2400" b="1" dirty="0">
                <a:latin typeface="Consolas" panose="020B0609020204030204" pitchFamily="49" charset="0"/>
              </a:rPr>
              <a:t>…</a:t>
            </a:r>
          </a:p>
          <a:p>
            <a:pPr marL="0" indent="0">
              <a:spcBef>
                <a:spcPts val="200"/>
              </a:spcBef>
              <a:buNone/>
            </a:pPr>
            <a:r>
              <a:rPr lang="en-US" sz="2400" b="1" dirty="0">
                <a:latin typeface="Consolas" panose="020B0609020204030204" pitchFamily="49" charset="0"/>
              </a:rPr>
              <a:t>}</a:t>
            </a:r>
          </a:p>
          <a:p>
            <a:pPr marL="0" indent="0">
              <a:spcBef>
                <a:spcPts val="200"/>
              </a:spcBef>
              <a:buNone/>
            </a:pPr>
            <a:r>
              <a:rPr lang="en-US" sz="2400" b="1" dirty="0">
                <a:latin typeface="Consolas" panose="020B0609020204030204" pitchFamily="49" charset="0"/>
              </a:rPr>
              <a:t>    </a:t>
            </a:r>
          </a:p>
          <a:p>
            <a:pPr marL="0" indent="0">
              <a:spcBef>
                <a:spcPts val="200"/>
              </a:spcBef>
              <a:buNone/>
            </a:pPr>
            <a:r>
              <a:rPr lang="en-US" sz="2400" b="1" dirty="0">
                <a:latin typeface="Consolas" panose="020B0609020204030204" pitchFamily="49" charset="0"/>
              </a:rPr>
              <a:t>public class </a:t>
            </a:r>
            <a:r>
              <a:rPr lang="en-US" sz="2400" b="1" dirty="0" err="1">
                <a:latin typeface="Consolas" panose="020B0609020204030204" pitchFamily="49" charset="0"/>
              </a:rPr>
              <a:t>SystemConfigController</a:t>
            </a:r>
            <a:r>
              <a:rPr lang="en-US" sz="2400" b="1" dirty="0">
                <a:latin typeface="Consolas" panose="020B0609020204030204" pitchFamily="49" charset="0"/>
              </a:rPr>
              <a:t> : </a:t>
            </a:r>
            <a:r>
              <a:rPr lang="en-US" sz="2400" b="1" dirty="0" err="1">
                <a:latin typeface="Consolas" panose="020B0609020204030204" pitchFamily="49" charset="0"/>
              </a:rPr>
              <a:t>BaseController</a:t>
            </a:r>
            <a:endParaRPr lang="en-US" sz="2400" b="1" dirty="0">
              <a:latin typeface="Consolas" panose="020B0609020204030204" pitchFamily="49" charset="0"/>
            </a:endParaRPr>
          </a:p>
          <a:p>
            <a:pPr marL="0" indent="0">
              <a:spcBef>
                <a:spcPts val="200"/>
              </a:spcBef>
              <a:buNone/>
            </a:pPr>
            <a:r>
              <a:rPr lang="en-US" sz="2400" b="1" dirty="0">
                <a:latin typeface="Consolas" panose="020B0609020204030204" pitchFamily="49" charset="0"/>
              </a:rPr>
              <a:t>{</a:t>
            </a:r>
          </a:p>
          <a:p>
            <a:pPr marL="0" indent="0">
              <a:spcBef>
                <a:spcPts val="200"/>
              </a:spcBef>
              <a:buNone/>
            </a:pPr>
            <a:r>
              <a:rPr lang="en-US" sz="2400" b="1" dirty="0">
                <a:latin typeface="Consolas" panose="020B0609020204030204" pitchFamily="49" charset="0"/>
              </a:rPr>
              <a:t>    public static Dictionary&lt;</a:t>
            </a:r>
            <a:r>
              <a:rPr lang="en-US" sz="2400" b="1" dirty="0" err="1">
                <a:latin typeface="Consolas" panose="020B0609020204030204" pitchFamily="49" charset="0"/>
              </a:rPr>
              <a:t>int</a:t>
            </a:r>
            <a:r>
              <a:rPr lang="en-US" sz="2400" b="1" dirty="0">
                <a:latin typeface="Consolas" panose="020B0609020204030204" pitchFamily="49" charset="0"/>
              </a:rPr>
              <a:t>, string&gt; </a:t>
            </a:r>
            <a:r>
              <a:rPr lang="en-US" sz="2400" b="1" dirty="0" err="1">
                <a:latin typeface="Consolas" panose="020B0609020204030204" pitchFamily="49" charset="0"/>
              </a:rPr>
              <a:t>commModels</a:t>
            </a:r>
            <a:r>
              <a:rPr lang="en-US" sz="2400" b="1" dirty="0">
                <a:latin typeface="Consolas" panose="020B0609020204030204" pitchFamily="49" charset="0"/>
              </a:rPr>
              <a:t>;</a:t>
            </a:r>
          </a:p>
          <a:p>
            <a:pPr marL="0" indent="0">
              <a:spcBef>
                <a:spcPts val="200"/>
              </a:spcBef>
              <a:buNone/>
            </a:pPr>
            <a:r>
              <a:rPr lang="en-US" sz="2400" b="1" dirty="0">
                <a:latin typeface="Consolas" panose="020B0609020204030204" pitchFamily="49" charset="0"/>
              </a:rPr>
              <a:t>…</a:t>
            </a:r>
          </a:p>
          <a:p>
            <a:pPr marL="0" indent="0">
              <a:spcBef>
                <a:spcPts val="200"/>
              </a:spcBef>
              <a:buNone/>
            </a:pPr>
            <a:r>
              <a:rPr lang="en-US" sz="2400" b="1" dirty="0">
                <a:latin typeface="Consolas" panose="020B0609020204030204" pitchFamily="49" charset="0"/>
              </a:rPr>
              <a:t>}</a:t>
            </a:r>
          </a:p>
        </p:txBody>
      </p:sp>
      <p:sp>
        <p:nvSpPr>
          <p:cNvPr id="5" name="Rectangle 4"/>
          <p:cNvSpPr/>
          <p:nvPr/>
        </p:nvSpPr>
        <p:spPr>
          <a:xfrm>
            <a:off x="8687090" y="6625193"/>
            <a:ext cx="3730508" cy="369332"/>
          </a:xfrm>
          <a:prstGeom prst="rect">
            <a:avLst/>
          </a:prstGeom>
        </p:spPr>
        <p:txBody>
          <a:bodyPr wrap="none">
            <a:spAutoFit/>
          </a:bodyPr>
          <a:lstStyle/>
          <a:p>
            <a:r>
              <a:rPr lang="en-US" b="1" dirty="0">
                <a:latin typeface="Consolas" panose="020B0609020204030204" pitchFamily="49" charset="0"/>
              </a:rPr>
              <a:t>Web &gt; </a:t>
            </a:r>
            <a:r>
              <a:rPr lang="en-US" b="1" dirty="0" err="1">
                <a:latin typeface="Consolas" panose="020B0609020204030204" pitchFamily="49" charset="0"/>
              </a:rPr>
              <a:t>JobSchedulingHelper.cs</a:t>
            </a:r>
            <a:endParaRPr lang="en-US" dirty="0"/>
          </a:p>
        </p:txBody>
      </p:sp>
    </p:spTree>
    <p:extLst>
      <p:ext uri="{BB962C8B-B14F-4D97-AF65-F5344CB8AC3E}">
        <p14:creationId xmlns:p14="http://schemas.microsoft.com/office/powerpoint/2010/main" val="2226594091"/>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C65FAC4-A933-45A7-AE1A-5A8578BE6E93}"/>
              </a:ext>
            </a:extLst>
          </p:cNvPr>
          <p:cNvSpPr>
            <a:spLocks noGrp="1"/>
          </p:cNvSpPr>
          <p:nvPr>
            <p:ph type="body" sz="quarter" idx="10"/>
          </p:nvPr>
        </p:nvSpPr>
        <p:spPr>
          <a:xfrm>
            <a:off x="274638" y="1212850"/>
            <a:ext cx="11887200" cy="2092881"/>
          </a:xfrm>
        </p:spPr>
        <p:txBody>
          <a:bodyPr/>
          <a:lstStyle/>
          <a:p>
            <a:r>
              <a:rPr lang="en-US" dirty="0"/>
              <a:t>Select line</a:t>
            </a:r>
          </a:p>
          <a:p>
            <a:r>
              <a:rPr lang="en-US" dirty="0"/>
              <a:t>Right mouse</a:t>
            </a:r>
          </a:p>
          <a:p>
            <a:r>
              <a:rPr lang="en-US" dirty="0"/>
              <a:t>Find matching clones in solution </a:t>
            </a:r>
          </a:p>
        </p:txBody>
      </p:sp>
      <p:sp>
        <p:nvSpPr>
          <p:cNvPr id="3" name="Title 2">
            <a:extLst>
              <a:ext uri="{FF2B5EF4-FFF2-40B4-BE49-F238E27FC236}">
                <a16:creationId xmlns:a16="http://schemas.microsoft.com/office/drawing/2014/main" id="{102228B6-F40D-4937-A727-BEA286B6E61E}"/>
              </a:ext>
            </a:extLst>
          </p:cNvPr>
          <p:cNvSpPr>
            <a:spLocks noGrp="1"/>
          </p:cNvSpPr>
          <p:nvPr>
            <p:ph type="title"/>
          </p:nvPr>
        </p:nvSpPr>
        <p:spPr/>
        <p:txBody>
          <a:bodyPr/>
          <a:lstStyle/>
          <a:p>
            <a:r>
              <a:rPr lang="en-US" dirty="0"/>
              <a:t>Single line analysis</a:t>
            </a:r>
          </a:p>
        </p:txBody>
      </p:sp>
      <p:pic>
        <p:nvPicPr>
          <p:cNvPr id="2050" name="Picture 2" descr="Code clone analysis">
            <a:extLst>
              <a:ext uri="{FF2B5EF4-FFF2-40B4-BE49-F238E27FC236}">
                <a16:creationId xmlns:a16="http://schemas.microsoft.com/office/drawing/2014/main" id="{5301DD9E-FB29-49EB-B294-A0D8674F12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0458" y="3497262"/>
            <a:ext cx="5212023" cy="2189050"/>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Duplicate Findings">
            <a:extLst>
              <a:ext uri="{FF2B5EF4-FFF2-40B4-BE49-F238E27FC236}">
                <a16:creationId xmlns:a16="http://schemas.microsoft.com/office/drawing/2014/main" id="{5B0B568E-16E1-4AE0-916E-97C1CBE028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32918" y="5321299"/>
            <a:ext cx="6096000" cy="1152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8247393"/>
      </p:ext>
    </p:extLst>
  </p:cSld>
  <p:clrMapOvr>
    <a:masterClrMapping/>
  </p:clrMapOvr>
  <p:transition>
    <p:fad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Non-constant fields should not be visible [CA2211]</a:t>
            </a:r>
          </a:p>
        </p:txBody>
      </p:sp>
      <p:sp>
        <p:nvSpPr>
          <p:cNvPr id="4" name="TextBox 3"/>
          <p:cNvSpPr txBox="1"/>
          <p:nvPr/>
        </p:nvSpPr>
        <p:spPr>
          <a:xfrm>
            <a:off x="465886" y="5143164"/>
            <a:ext cx="11049000" cy="1569660"/>
          </a:xfrm>
          <a:prstGeom prst="rect">
            <a:avLst/>
          </a:prstGeom>
          <a:noFill/>
        </p:spPr>
        <p:txBody>
          <a:bodyPr wrap="square" rtlCol="0">
            <a:spAutoFit/>
          </a:bodyPr>
          <a:lstStyle/>
          <a:p>
            <a:pPr marL="342900" lvl="0" indent="-342900">
              <a:buFont typeface="Arial" panose="020B0604020202020204" pitchFamily="34" charset="0"/>
              <a:buChar char="•"/>
            </a:pPr>
            <a:r>
              <a:rPr lang="en-US" sz="2400" dirty="0"/>
              <a:t>Static fields that are neither constants nor read-only are not thread-safe. </a:t>
            </a:r>
          </a:p>
          <a:p>
            <a:pPr marL="342900" lvl="0" indent="-342900">
              <a:buFont typeface="Arial" panose="020B0604020202020204" pitchFamily="34" charset="0"/>
              <a:buChar char="•"/>
            </a:pPr>
            <a:r>
              <a:rPr lang="en-US" sz="2400" dirty="0"/>
              <a:t>Static fields are best used to store data that does not change. </a:t>
            </a:r>
          </a:p>
          <a:p>
            <a:pPr marL="342900" lvl="0" indent="-342900">
              <a:buFont typeface="Arial" panose="020B0604020202020204" pitchFamily="34" charset="0"/>
              <a:buChar char="•"/>
            </a:pPr>
            <a:r>
              <a:rPr lang="en-US" sz="2400" dirty="0"/>
              <a:t>Make the public static fields into properties, </a:t>
            </a:r>
            <a:r>
              <a:rPr lang="en-US" sz="2400" b="1" dirty="0"/>
              <a:t>OR</a:t>
            </a:r>
            <a:r>
              <a:rPr lang="en-US" sz="2400" dirty="0"/>
              <a:t> declare them constant or read-only.</a:t>
            </a:r>
            <a:endParaRPr lang="en-US" sz="2400" b="1" dirty="0"/>
          </a:p>
        </p:txBody>
      </p:sp>
      <p:sp>
        <p:nvSpPr>
          <p:cNvPr id="5" name="Content Placeholder 2"/>
          <p:cNvSpPr txBox="1">
            <a:spLocks/>
          </p:cNvSpPr>
          <p:nvPr/>
        </p:nvSpPr>
        <p:spPr>
          <a:xfrm>
            <a:off x="366694" y="936970"/>
            <a:ext cx="11247383" cy="4023317"/>
          </a:xfrm>
          <a:prstGeom prst="rect">
            <a:avLst/>
          </a:prstGeom>
          <a:solidFill>
            <a:schemeClr val="bg1"/>
          </a:solidFill>
          <a:ln>
            <a:solidFill>
              <a:schemeClr val="tx1"/>
            </a:solidFill>
          </a:ln>
        </p:spPr>
        <p:txBody>
          <a:bodyPr vert="horz" lIns="91440" tIns="45720" rIns="91440" bIns="45720" rtlCol="0">
            <a:noAutofit/>
          </a:bodyPr>
          <a:lst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a:lstStyle>
          <a:p>
            <a:pPr marL="0" indent="0">
              <a:spcBef>
                <a:spcPts val="200"/>
              </a:spcBef>
              <a:buNone/>
            </a:pPr>
            <a:r>
              <a:rPr lang="en-US" sz="2400" b="1" dirty="0">
                <a:latin typeface="Consolas" panose="020B0609020204030204" pitchFamily="49" charset="0"/>
              </a:rPr>
              <a:t>public class </a:t>
            </a:r>
            <a:r>
              <a:rPr lang="en-US" sz="2400" b="1" dirty="0" err="1">
                <a:latin typeface="Consolas" panose="020B0609020204030204" pitchFamily="49" charset="0"/>
              </a:rPr>
              <a:t>ApplicationVersion</a:t>
            </a:r>
            <a:endParaRPr lang="en-US" sz="2400" b="1" dirty="0">
              <a:latin typeface="Consolas" panose="020B0609020204030204" pitchFamily="49" charset="0"/>
            </a:endParaRPr>
          </a:p>
          <a:p>
            <a:pPr marL="0" indent="0">
              <a:spcBef>
                <a:spcPts val="200"/>
              </a:spcBef>
              <a:buNone/>
            </a:pPr>
            <a:r>
              <a:rPr lang="en-US" sz="2400" b="1" dirty="0">
                <a:latin typeface="Consolas" panose="020B0609020204030204" pitchFamily="49" charset="0"/>
              </a:rPr>
              <a:t>{        </a:t>
            </a:r>
          </a:p>
          <a:p>
            <a:pPr marL="0" indent="0">
              <a:spcBef>
                <a:spcPts val="200"/>
              </a:spcBef>
              <a:buNone/>
            </a:pPr>
            <a:r>
              <a:rPr lang="en-US" sz="2400" b="1" dirty="0">
                <a:latin typeface="Consolas" panose="020B0609020204030204" pitchFamily="49" charset="0"/>
              </a:rPr>
              <a:t>    public static string </a:t>
            </a:r>
            <a:r>
              <a:rPr lang="en-US" sz="2400" b="1" dirty="0" err="1">
                <a:latin typeface="Consolas" panose="020B0609020204030204" pitchFamily="49" charset="0"/>
              </a:rPr>
              <a:t>applicationVersion</a:t>
            </a:r>
            <a:r>
              <a:rPr lang="en-US" sz="2400" b="1" dirty="0">
                <a:latin typeface="Consolas" panose="020B0609020204030204" pitchFamily="49" charset="0"/>
              </a:rPr>
              <a:t>;</a:t>
            </a:r>
          </a:p>
          <a:p>
            <a:pPr marL="0" indent="0">
              <a:spcBef>
                <a:spcPts val="200"/>
              </a:spcBef>
              <a:buNone/>
            </a:pPr>
            <a:r>
              <a:rPr lang="en-US" sz="2400" b="1" dirty="0">
                <a:latin typeface="Consolas" panose="020B0609020204030204" pitchFamily="49" charset="0"/>
              </a:rPr>
              <a:t>…</a:t>
            </a:r>
          </a:p>
          <a:p>
            <a:pPr marL="0" indent="0">
              <a:spcBef>
                <a:spcPts val="200"/>
              </a:spcBef>
              <a:buNone/>
            </a:pPr>
            <a:r>
              <a:rPr lang="en-US" sz="2400" b="1" dirty="0">
                <a:latin typeface="Consolas" panose="020B0609020204030204" pitchFamily="49" charset="0"/>
              </a:rPr>
              <a:t>}</a:t>
            </a:r>
          </a:p>
          <a:p>
            <a:pPr marL="0" indent="0">
              <a:spcBef>
                <a:spcPts val="200"/>
              </a:spcBef>
              <a:buNone/>
            </a:pPr>
            <a:r>
              <a:rPr lang="en-US" sz="2400" b="1" dirty="0">
                <a:latin typeface="Consolas" panose="020B0609020204030204" pitchFamily="49" charset="0"/>
              </a:rPr>
              <a:t>    </a:t>
            </a:r>
          </a:p>
          <a:p>
            <a:pPr marL="0" indent="0">
              <a:spcBef>
                <a:spcPts val="200"/>
              </a:spcBef>
              <a:buNone/>
            </a:pPr>
            <a:r>
              <a:rPr lang="en-US" sz="2400" b="1" dirty="0">
                <a:latin typeface="Consolas" panose="020B0609020204030204" pitchFamily="49" charset="0"/>
              </a:rPr>
              <a:t>public class </a:t>
            </a:r>
            <a:r>
              <a:rPr lang="en-US" sz="2400" b="1" dirty="0" err="1">
                <a:latin typeface="Consolas" panose="020B0609020204030204" pitchFamily="49" charset="0"/>
              </a:rPr>
              <a:t>SystemConfigController</a:t>
            </a:r>
            <a:r>
              <a:rPr lang="en-US" sz="2400" b="1" dirty="0">
                <a:latin typeface="Consolas" panose="020B0609020204030204" pitchFamily="49" charset="0"/>
              </a:rPr>
              <a:t> : </a:t>
            </a:r>
            <a:r>
              <a:rPr lang="en-US" sz="2400" b="1" dirty="0" err="1">
                <a:latin typeface="Consolas" panose="020B0609020204030204" pitchFamily="49" charset="0"/>
              </a:rPr>
              <a:t>BaseController</a:t>
            </a:r>
            <a:endParaRPr lang="en-US" sz="2400" b="1" dirty="0">
              <a:latin typeface="Consolas" panose="020B0609020204030204" pitchFamily="49" charset="0"/>
            </a:endParaRPr>
          </a:p>
          <a:p>
            <a:pPr marL="0" indent="0">
              <a:spcBef>
                <a:spcPts val="200"/>
              </a:spcBef>
              <a:buNone/>
            </a:pPr>
            <a:r>
              <a:rPr lang="en-US" sz="2400" b="1" dirty="0">
                <a:latin typeface="Consolas" panose="020B0609020204030204" pitchFamily="49" charset="0"/>
              </a:rPr>
              <a:t>{</a:t>
            </a:r>
          </a:p>
          <a:p>
            <a:pPr marL="0" indent="0">
              <a:spcBef>
                <a:spcPts val="200"/>
              </a:spcBef>
              <a:buNone/>
            </a:pPr>
            <a:r>
              <a:rPr lang="en-US" sz="2400" b="1" dirty="0">
                <a:latin typeface="Consolas" panose="020B0609020204030204" pitchFamily="49" charset="0"/>
              </a:rPr>
              <a:t>    public static Dictionary&lt;</a:t>
            </a:r>
            <a:r>
              <a:rPr lang="en-US" sz="2400" b="1" dirty="0" err="1">
                <a:latin typeface="Consolas" panose="020B0609020204030204" pitchFamily="49" charset="0"/>
              </a:rPr>
              <a:t>int</a:t>
            </a:r>
            <a:r>
              <a:rPr lang="en-US" sz="2400" b="1" dirty="0">
                <a:latin typeface="Consolas" panose="020B0609020204030204" pitchFamily="49" charset="0"/>
              </a:rPr>
              <a:t>, string&gt; </a:t>
            </a:r>
            <a:r>
              <a:rPr lang="en-US" sz="2400" b="1" dirty="0" err="1">
                <a:latin typeface="Consolas" panose="020B0609020204030204" pitchFamily="49" charset="0"/>
              </a:rPr>
              <a:t>commModels</a:t>
            </a:r>
            <a:r>
              <a:rPr lang="en-US" sz="2400" b="1" dirty="0">
                <a:latin typeface="Consolas" panose="020B0609020204030204" pitchFamily="49" charset="0"/>
              </a:rPr>
              <a:t>;</a:t>
            </a:r>
          </a:p>
          <a:p>
            <a:pPr marL="0" indent="0">
              <a:spcBef>
                <a:spcPts val="200"/>
              </a:spcBef>
              <a:buNone/>
            </a:pPr>
            <a:r>
              <a:rPr lang="en-US" sz="2400" b="1" dirty="0">
                <a:latin typeface="Consolas" panose="020B0609020204030204" pitchFamily="49" charset="0"/>
              </a:rPr>
              <a:t>…</a:t>
            </a:r>
          </a:p>
          <a:p>
            <a:pPr marL="0" indent="0">
              <a:spcBef>
                <a:spcPts val="200"/>
              </a:spcBef>
              <a:buNone/>
            </a:pPr>
            <a:r>
              <a:rPr lang="en-US" sz="2400" b="1" dirty="0">
                <a:latin typeface="Consolas" panose="020B0609020204030204" pitchFamily="49" charset="0"/>
              </a:rPr>
              <a:t>}</a:t>
            </a:r>
          </a:p>
        </p:txBody>
      </p:sp>
      <p:sp>
        <p:nvSpPr>
          <p:cNvPr id="6" name="Rectangle 5"/>
          <p:cNvSpPr/>
          <p:nvPr/>
        </p:nvSpPr>
        <p:spPr>
          <a:xfrm>
            <a:off x="8687090" y="6625193"/>
            <a:ext cx="3730508" cy="369332"/>
          </a:xfrm>
          <a:prstGeom prst="rect">
            <a:avLst/>
          </a:prstGeom>
        </p:spPr>
        <p:txBody>
          <a:bodyPr wrap="none">
            <a:spAutoFit/>
          </a:bodyPr>
          <a:lstStyle/>
          <a:p>
            <a:r>
              <a:rPr lang="en-US" b="1" dirty="0">
                <a:latin typeface="Consolas" panose="020B0609020204030204" pitchFamily="49" charset="0"/>
              </a:rPr>
              <a:t>Web &gt; </a:t>
            </a:r>
            <a:r>
              <a:rPr lang="en-US" b="1" dirty="0" err="1">
                <a:latin typeface="Consolas" panose="020B0609020204030204" pitchFamily="49" charset="0"/>
              </a:rPr>
              <a:t>JobSchedulingHelper.cs</a:t>
            </a:r>
            <a:endParaRPr lang="en-US" dirty="0"/>
          </a:p>
        </p:txBody>
      </p:sp>
    </p:spTree>
    <p:extLst>
      <p:ext uri="{BB962C8B-B14F-4D97-AF65-F5344CB8AC3E}">
        <p14:creationId xmlns:p14="http://schemas.microsoft.com/office/powerpoint/2010/main" val="4274608002"/>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00293D0-6982-44AC-9BFE-84FCF97889BB}"/>
              </a:ext>
            </a:extLst>
          </p:cNvPr>
          <p:cNvSpPr>
            <a:spLocks noGrp="1"/>
          </p:cNvSpPr>
          <p:nvPr>
            <p:ph type="title"/>
          </p:nvPr>
        </p:nvSpPr>
        <p:spPr/>
        <p:txBody>
          <a:bodyPr/>
          <a:lstStyle/>
          <a:p>
            <a:r>
              <a:rPr lang="en-US" dirty="0"/>
              <a:t>Analyzers in the IDE</a:t>
            </a:r>
          </a:p>
        </p:txBody>
      </p:sp>
    </p:spTree>
    <p:extLst>
      <p:ext uri="{BB962C8B-B14F-4D97-AF65-F5344CB8AC3E}">
        <p14:creationId xmlns:p14="http://schemas.microsoft.com/office/powerpoint/2010/main" val="4219494103"/>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738664"/>
          </a:xfrm>
        </p:spPr>
        <p:txBody>
          <a:bodyPr/>
          <a:lstStyle/>
          <a:p>
            <a:r>
              <a:rPr lang="en-US" dirty="0"/>
              <a:t>Simplify object initialization with an initializer</a:t>
            </a:r>
          </a:p>
        </p:txBody>
      </p:sp>
      <p:sp>
        <p:nvSpPr>
          <p:cNvPr id="3" name="Title 2"/>
          <p:cNvSpPr>
            <a:spLocks noGrp="1"/>
          </p:cNvSpPr>
          <p:nvPr>
            <p:ph type="title"/>
          </p:nvPr>
        </p:nvSpPr>
        <p:spPr/>
        <p:txBody>
          <a:bodyPr/>
          <a:lstStyle/>
          <a:p>
            <a:r>
              <a:rPr lang="en-US" dirty="0"/>
              <a:t>IDE0017 – Object Initialization</a:t>
            </a:r>
          </a:p>
        </p:txBody>
      </p:sp>
      <p:pic>
        <p:nvPicPr>
          <p:cNvPr id="6" name="Picture 5"/>
          <p:cNvPicPr>
            <a:picLocks noChangeAspect="1"/>
          </p:cNvPicPr>
          <p:nvPr/>
        </p:nvPicPr>
        <p:blipFill>
          <a:blip r:embed="rId3"/>
          <a:stretch>
            <a:fillRect/>
          </a:stretch>
        </p:blipFill>
        <p:spPr>
          <a:xfrm>
            <a:off x="2194921" y="1951514"/>
            <a:ext cx="8673016" cy="5117460"/>
          </a:xfrm>
          <a:prstGeom prst="rect">
            <a:avLst/>
          </a:prstGeom>
        </p:spPr>
      </p:pic>
      <p:sp>
        <p:nvSpPr>
          <p:cNvPr id="13" name="Rectangle 12"/>
          <p:cNvSpPr/>
          <p:nvPr/>
        </p:nvSpPr>
        <p:spPr>
          <a:xfrm>
            <a:off x="7606657" y="6740702"/>
            <a:ext cx="3097323" cy="369332"/>
          </a:xfrm>
          <a:prstGeom prst="rect">
            <a:avLst/>
          </a:prstGeom>
        </p:spPr>
        <p:txBody>
          <a:bodyPr wrap="none">
            <a:spAutoFit/>
          </a:bodyPr>
          <a:lstStyle/>
          <a:p>
            <a:r>
              <a:rPr lang="en-US" b="1" dirty="0">
                <a:latin typeface="Consolas" panose="020B0609020204030204" pitchFamily="49" charset="0"/>
              </a:rPr>
              <a:t>Cons &gt; </a:t>
            </a:r>
            <a:r>
              <a:rPr lang="en-US" b="1" dirty="0" err="1">
                <a:latin typeface="Consolas" panose="020B0609020204030204" pitchFamily="49" charset="0"/>
              </a:rPr>
              <a:t>AnimalFactory.cs</a:t>
            </a:r>
            <a:endParaRPr lang="en-US" dirty="0"/>
          </a:p>
        </p:txBody>
      </p:sp>
      <p:pic>
        <p:nvPicPr>
          <p:cNvPr id="9" name="Picture 8"/>
          <p:cNvPicPr>
            <a:picLocks noChangeAspect="1"/>
          </p:cNvPicPr>
          <p:nvPr/>
        </p:nvPicPr>
        <p:blipFill>
          <a:blip r:embed="rId4"/>
          <a:stretch>
            <a:fillRect/>
          </a:stretch>
        </p:blipFill>
        <p:spPr>
          <a:xfrm>
            <a:off x="11053962" y="6406703"/>
            <a:ext cx="1382513" cy="474352"/>
          </a:xfrm>
          <a:prstGeom prst="rect">
            <a:avLst/>
          </a:prstGeom>
        </p:spPr>
      </p:pic>
    </p:spTree>
    <p:extLst>
      <p:ext uri="{BB962C8B-B14F-4D97-AF65-F5344CB8AC3E}">
        <p14:creationId xmlns:p14="http://schemas.microsoft.com/office/powerpoint/2010/main" val="519694645"/>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738664"/>
          </a:xfrm>
        </p:spPr>
        <p:txBody>
          <a:bodyPr/>
          <a:lstStyle/>
          <a:p>
            <a:r>
              <a:rPr lang="en-US" dirty="0"/>
              <a:t>Move out </a:t>
            </a:r>
            <a:r>
              <a:rPr lang="en-US" dirty="0" err="1"/>
              <a:t>vars</a:t>
            </a:r>
            <a:r>
              <a:rPr lang="en-US" dirty="0"/>
              <a:t> inline using new c#7</a:t>
            </a:r>
          </a:p>
        </p:txBody>
      </p:sp>
      <p:sp>
        <p:nvSpPr>
          <p:cNvPr id="3" name="Title 2"/>
          <p:cNvSpPr>
            <a:spLocks noGrp="1"/>
          </p:cNvSpPr>
          <p:nvPr>
            <p:ph type="title"/>
          </p:nvPr>
        </p:nvSpPr>
        <p:spPr/>
        <p:txBody>
          <a:bodyPr/>
          <a:lstStyle/>
          <a:p>
            <a:r>
              <a:rPr lang="en-US" dirty="0"/>
              <a:t>IDE0018 – out var</a:t>
            </a:r>
          </a:p>
        </p:txBody>
      </p:sp>
      <p:pic>
        <p:nvPicPr>
          <p:cNvPr id="5" name="Picture 4"/>
          <p:cNvPicPr>
            <a:picLocks noChangeAspect="1"/>
          </p:cNvPicPr>
          <p:nvPr/>
        </p:nvPicPr>
        <p:blipFill>
          <a:blip r:embed="rId3"/>
          <a:stretch>
            <a:fillRect/>
          </a:stretch>
        </p:blipFill>
        <p:spPr>
          <a:xfrm>
            <a:off x="2926433" y="2399994"/>
            <a:ext cx="7860317" cy="3923809"/>
          </a:xfrm>
          <a:prstGeom prst="rect">
            <a:avLst/>
          </a:prstGeom>
        </p:spPr>
      </p:pic>
      <p:sp>
        <p:nvSpPr>
          <p:cNvPr id="9" name="Rectangle 8"/>
          <p:cNvSpPr/>
          <p:nvPr/>
        </p:nvSpPr>
        <p:spPr>
          <a:xfrm>
            <a:off x="9321141" y="6494798"/>
            <a:ext cx="3097323" cy="369332"/>
          </a:xfrm>
          <a:prstGeom prst="rect">
            <a:avLst/>
          </a:prstGeom>
        </p:spPr>
        <p:txBody>
          <a:bodyPr wrap="none">
            <a:spAutoFit/>
          </a:bodyPr>
          <a:lstStyle/>
          <a:p>
            <a:r>
              <a:rPr lang="en-US" b="1" dirty="0">
                <a:latin typeface="Consolas" panose="020B0609020204030204" pitchFamily="49" charset="0"/>
              </a:rPr>
              <a:t>Cons &gt; </a:t>
            </a:r>
            <a:r>
              <a:rPr lang="en-US" b="1" dirty="0" err="1">
                <a:latin typeface="Consolas" panose="020B0609020204030204" pitchFamily="49" charset="0"/>
              </a:rPr>
              <a:t>AnimalFactory.cs</a:t>
            </a:r>
            <a:endParaRPr lang="en-US" dirty="0"/>
          </a:p>
        </p:txBody>
      </p:sp>
      <p:pic>
        <p:nvPicPr>
          <p:cNvPr id="10" name="Picture 9"/>
          <p:cNvPicPr>
            <a:picLocks noChangeAspect="1"/>
          </p:cNvPicPr>
          <p:nvPr/>
        </p:nvPicPr>
        <p:blipFill>
          <a:blip r:embed="rId4"/>
          <a:stretch>
            <a:fillRect/>
          </a:stretch>
        </p:blipFill>
        <p:spPr>
          <a:xfrm>
            <a:off x="10769449" y="6396568"/>
            <a:ext cx="1649015" cy="565791"/>
          </a:xfrm>
          <a:prstGeom prst="rect">
            <a:avLst/>
          </a:prstGeom>
        </p:spPr>
      </p:pic>
    </p:spTree>
    <p:extLst>
      <p:ext uri="{BB962C8B-B14F-4D97-AF65-F5344CB8AC3E}">
        <p14:creationId xmlns:p14="http://schemas.microsoft.com/office/powerpoint/2010/main" val="1125871368"/>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738664"/>
          </a:xfrm>
        </p:spPr>
        <p:txBody>
          <a:bodyPr/>
          <a:lstStyle/>
          <a:p>
            <a:r>
              <a:rPr lang="en-US" dirty="0"/>
              <a:t>Simplify null checks with null coalescing</a:t>
            </a:r>
          </a:p>
        </p:txBody>
      </p:sp>
      <p:sp>
        <p:nvSpPr>
          <p:cNvPr id="3" name="Title 2"/>
          <p:cNvSpPr>
            <a:spLocks noGrp="1"/>
          </p:cNvSpPr>
          <p:nvPr>
            <p:ph type="title"/>
          </p:nvPr>
        </p:nvSpPr>
        <p:spPr/>
        <p:txBody>
          <a:bodyPr/>
          <a:lstStyle/>
          <a:p>
            <a:r>
              <a:rPr lang="en-US" dirty="0"/>
              <a:t>IDE0016 – Simplify </a:t>
            </a:r>
            <a:r>
              <a:rPr lang="en-US" dirty="0" err="1"/>
              <a:t>nul</a:t>
            </a:r>
            <a:r>
              <a:rPr lang="en-US" dirty="0"/>
              <a:t> </a:t>
            </a:r>
            <a:r>
              <a:rPr lang="en-US" dirty="0" err="1"/>
              <a:t>lchecks</a:t>
            </a:r>
            <a:endParaRPr lang="en-US" dirty="0"/>
          </a:p>
        </p:txBody>
      </p:sp>
      <p:pic>
        <p:nvPicPr>
          <p:cNvPr id="8" name="Picture 7"/>
          <p:cNvPicPr>
            <a:picLocks noChangeAspect="1"/>
          </p:cNvPicPr>
          <p:nvPr/>
        </p:nvPicPr>
        <p:blipFill>
          <a:blip r:embed="rId3"/>
          <a:stretch>
            <a:fillRect/>
          </a:stretch>
        </p:blipFill>
        <p:spPr>
          <a:xfrm>
            <a:off x="1920604" y="1851668"/>
            <a:ext cx="9625396" cy="5142857"/>
          </a:xfrm>
          <a:prstGeom prst="rect">
            <a:avLst/>
          </a:prstGeom>
        </p:spPr>
      </p:pic>
      <p:sp>
        <p:nvSpPr>
          <p:cNvPr id="9" name="Rectangle 8"/>
          <p:cNvSpPr/>
          <p:nvPr/>
        </p:nvSpPr>
        <p:spPr>
          <a:xfrm>
            <a:off x="9588413" y="6592836"/>
            <a:ext cx="1957587" cy="369332"/>
          </a:xfrm>
          <a:prstGeom prst="rect">
            <a:avLst/>
          </a:prstGeom>
        </p:spPr>
        <p:txBody>
          <a:bodyPr wrap="none">
            <a:spAutoFit/>
          </a:bodyPr>
          <a:lstStyle/>
          <a:p>
            <a:r>
              <a:rPr lang="en-US" b="1" dirty="0">
                <a:latin typeface="Consolas" panose="020B0609020204030204" pitchFamily="49" charset="0"/>
              </a:rPr>
              <a:t>Cons &gt; </a:t>
            </a:r>
            <a:r>
              <a:rPr lang="en-US" b="1" dirty="0" err="1">
                <a:latin typeface="Consolas" panose="020B0609020204030204" pitchFamily="49" charset="0"/>
              </a:rPr>
              <a:t>Bird.cs</a:t>
            </a:r>
            <a:endParaRPr lang="en-US" dirty="0"/>
          </a:p>
        </p:txBody>
      </p:sp>
      <p:pic>
        <p:nvPicPr>
          <p:cNvPr id="10" name="Picture 9"/>
          <p:cNvPicPr>
            <a:picLocks noChangeAspect="1"/>
          </p:cNvPicPr>
          <p:nvPr/>
        </p:nvPicPr>
        <p:blipFill>
          <a:blip r:embed="rId4"/>
          <a:stretch>
            <a:fillRect/>
          </a:stretch>
        </p:blipFill>
        <p:spPr>
          <a:xfrm>
            <a:off x="11096417" y="2005685"/>
            <a:ext cx="1368450" cy="469527"/>
          </a:xfrm>
          <a:prstGeom prst="rect">
            <a:avLst/>
          </a:prstGeom>
        </p:spPr>
      </p:pic>
    </p:spTree>
    <p:extLst>
      <p:ext uri="{BB962C8B-B14F-4D97-AF65-F5344CB8AC3E}">
        <p14:creationId xmlns:p14="http://schemas.microsoft.com/office/powerpoint/2010/main" val="1196956962"/>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reeform 5"/>
          <p:cNvSpPr>
            <a:spLocks noEditPoints="1"/>
          </p:cNvSpPr>
          <p:nvPr/>
        </p:nvSpPr>
        <p:spPr bwMode="auto">
          <a:xfrm>
            <a:off x="908051" y="4204005"/>
            <a:ext cx="809625" cy="1317625"/>
          </a:xfrm>
          <a:custGeom>
            <a:avLst/>
            <a:gdLst>
              <a:gd name="T0" fmla="*/ 106 w 213"/>
              <a:gd name="T1" fmla="*/ 224 h 348"/>
              <a:gd name="T2" fmla="*/ 159 w 213"/>
              <a:gd name="T3" fmla="*/ 171 h 348"/>
              <a:gd name="T4" fmla="*/ 159 w 213"/>
              <a:gd name="T5" fmla="*/ 53 h 348"/>
              <a:gd name="T6" fmla="*/ 106 w 213"/>
              <a:gd name="T7" fmla="*/ 0 h 348"/>
              <a:gd name="T8" fmla="*/ 54 w 213"/>
              <a:gd name="T9" fmla="*/ 53 h 348"/>
              <a:gd name="T10" fmla="*/ 54 w 213"/>
              <a:gd name="T11" fmla="*/ 171 h 348"/>
              <a:gd name="T12" fmla="*/ 106 w 213"/>
              <a:gd name="T13" fmla="*/ 224 h 348"/>
              <a:gd name="T14" fmla="*/ 78 w 213"/>
              <a:gd name="T15" fmla="*/ 53 h 348"/>
              <a:gd name="T16" fmla="*/ 106 w 213"/>
              <a:gd name="T17" fmla="*/ 24 h 348"/>
              <a:gd name="T18" fmla="*/ 135 w 213"/>
              <a:gd name="T19" fmla="*/ 53 h 348"/>
              <a:gd name="T20" fmla="*/ 135 w 213"/>
              <a:gd name="T21" fmla="*/ 171 h 348"/>
              <a:gd name="T22" fmla="*/ 106 w 213"/>
              <a:gd name="T23" fmla="*/ 200 h 348"/>
              <a:gd name="T24" fmla="*/ 78 w 213"/>
              <a:gd name="T25" fmla="*/ 171 h 348"/>
              <a:gd name="T26" fmla="*/ 78 w 213"/>
              <a:gd name="T27" fmla="*/ 53 h 348"/>
              <a:gd name="T28" fmla="*/ 213 w 213"/>
              <a:gd name="T29" fmla="*/ 137 h 348"/>
              <a:gd name="T30" fmla="*/ 213 w 213"/>
              <a:gd name="T31" fmla="*/ 182 h 348"/>
              <a:gd name="T32" fmla="*/ 124 w 213"/>
              <a:gd name="T33" fmla="*/ 277 h 348"/>
              <a:gd name="T34" fmla="*/ 124 w 213"/>
              <a:gd name="T35" fmla="*/ 313 h 348"/>
              <a:gd name="T36" fmla="*/ 177 w 213"/>
              <a:gd name="T37" fmla="*/ 313 h 348"/>
              <a:gd name="T38" fmla="*/ 177 w 213"/>
              <a:gd name="T39" fmla="*/ 348 h 348"/>
              <a:gd name="T40" fmla="*/ 35 w 213"/>
              <a:gd name="T41" fmla="*/ 348 h 348"/>
              <a:gd name="T42" fmla="*/ 35 w 213"/>
              <a:gd name="T43" fmla="*/ 313 h 348"/>
              <a:gd name="T44" fmla="*/ 89 w 213"/>
              <a:gd name="T45" fmla="*/ 313 h 348"/>
              <a:gd name="T46" fmla="*/ 89 w 213"/>
              <a:gd name="T47" fmla="*/ 277 h 348"/>
              <a:gd name="T48" fmla="*/ 0 w 213"/>
              <a:gd name="T49" fmla="*/ 182 h 348"/>
              <a:gd name="T50" fmla="*/ 0 w 213"/>
              <a:gd name="T51" fmla="*/ 137 h 348"/>
              <a:gd name="T52" fmla="*/ 34 w 213"/>
              <a:gd name="T53" fmla="*/ 137 h 348"/>
              <a:gd name="T54" fmla="*/ 34 w 213"/>
              <a:gd name="T55" fmla="*/ 182 h 348"/>
              <a:gd name="T56" fmla="*/ 94 w 213"/>
              <a:gd name="T57" fmla="*/ 242 h 348"/>
              <a:gd name="T58" fmla="*/ 118 w 213"/>
              <a:gd name="T59" fmla="*/ 242 h 348"/>
              <a:gd name="T60" fmla="*/ 178 w 213"/>
              <a:gd name="T61" fmla="*/ 182 h 348"/>
              <a:gd name="T62" fmla="*/ 178 w 213"/>
              <a:gd name="T63" fmla="*/ 137 h 348"/>
              <a:gd name="T64" fmla="*/ 213 w 213"/>
              <a:gd name="T65" fmla="*/ 137 h 348"/>
              <a:gd name="T66" fmla="*/ 103 w 213"/>
              <a:gd name="T67" fmla="*/ 67 h 348"/>
              <a:gd name="T68" fmla="*/ 95 w 213"/>
              <a:gd name="T69" fmla="*/ 75 h 348"/>
              <a:gd name="T70" fmla="*/ 87 w 213"/>
              <a:gd name="T71" fmla="*/ 67 h 348"/>
              <a:gd name="T72" fmla="*/ 95 w 213"/>
              <a:gd name="T73" fmla="*/ 59 h 348"/>
              <a:gd name="T74" fmla="*/ 103 w 213"/>
              <a:gd name="T75" fmla="*/ 67 h 348"/>
              <a:gd name="T76" fmla="*/ 103 w 213"/>
              <a:gd name="T77" fmla="*/ 90 h 348"/>
              <a:gd name="T78" fmla="*/ 95 w 213"/>
              <a:gd name="T79" fmla="*/ 98 h 348"/>
              <a:gd name="T80" fmla="*/ 87 w 213"/>
              <a:gd name="T81" fmla="*/ 90 h 348"/>
              <a:gd name="T82" fmla="*/ 95 w 213"/>
              <a:gd name="T83" fmla="*/ 82 h 348"/>
              <a:gd name="T84" fmla="*/ 103 w 213"/>
              <a:gd name="T85" fmla="*/ 90 h 348"/>
              <a:gd name="T86" fmla="*/ 126 w 213"/>
              <a:gd name="T87" fmla="*/ 67 h 348"/>
              <a:gd name="T88" fmla="*/ 118 w 213"/>
              <a:gd name="T89" fmla="*/ 75 h 348"/>
              <a:gd name="T90" fmla="*/ 110 w 213"/>
              <a:gd name="T91" fmla="*/ 67 h 348"/>
              <a:gd name="T92" fmla="*/ 118 w 213"/>
              <a:gd name="T93" fmla="*/ 59 h 348"/>
              <a:gd name="T94" fmla="*/ 126 w 213"/>
              <a:gd name="T95" fmla="*/ 67 h 348"/>
              <a:gd name="T96" fmla="*/ 126 w 213"/>
              <a:gd name="T97" fmla="*/ 90 h 348"/>
              <a:gd name="T98" fmla="*/ 118 w 213"/>
              <a:gd name="T99" fmla="*/ 98 h 348"/>
              <a:gd name="T100" fmla="*/ 110 w 213"/>
              <a:gd name="T101" fmla="*/ 90 h 348"/>
              <a:gd name="T102" fmla="*/ 118 w 213"/>
              <a:gd name="T103" fmla="*/ 82 h 348"/>
              <a:gd name="T104" fmla="*/ 126 w 213"/>
              <a:gd name="T105" fmla="*/ 90 h 348"/>
              <a:gd name="T106" fmla="*/ 103 w 213"/>
              <a:gd name="T107" fmla="*/ 112 h 348"/>
              <a:gd name="T108" fmla="*/ 95 w 213"/>
              <a:gd name="T109" fmla="*/ 120 h 348"/>
              <a:gd name="T110" fmla="*/ 87 w 213"/>
              <a:gd name="T111" fmla="*/ 112 h 348"/>
              <a:gd name="T112" fmla="*/ 95 w 213"/>
              <a:gd name="T113" fmla="*/ 104 h 348"/>
              <a:gd name="T114" fmla="*/ 103 w 213"/>
              <a:gd name="T115" fmla="*/ 112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3" h="348">
                <a:moveTo>
                  <a:pt x="106" y="224"/>
                </a:moveTo>
                <a:cubicBezTo>
                  <a:pt x="135" y="224"/>
                  <a:pt x="159" y="200"/>
                  <a:pt x="159" y="171"/>
                </a:cubicBezTo>
                <a:cubicBezTo>
                  <a:pt x="159" y="152"/>
                  <a:pt x="159" y="75"/>
                  <a:pt x="159" y="53"/>
                </a:cubicBezTo>
                <a:cubicBezTo>
                  <a:pt x="159" y="23"/>
                  <a:pt x="135" y="0"/>
                  <a:pt x="106" y="0"/>
                </a:cubicBezTo>
                <a:cubicBezTo>
                  <a:pt x="77" y="0"/>
                  <a:pt x="54" y="23"/>
                  <a:pt x="54" y="53"/>
                </a:cubicBezTo>
                <a:cubicBezTo>
                  <a:pt x="54" y="69"/>
                  <a:pt x="54" y="154"/>
                  <a:pt x="54" y="171"/>
                </a:cubicBezTo>
                <a:cubicBezTo>
                  <a:pt x="54" y="200"/>
                  <a:pt x="77" y="224"/>
                  <a:pt x="106" y="224"/>
                </a:cubicBezTo>
                <a:close/>
                <a:moveTo>
                  <a:pt x="78" y="53"/>
                </a:moveTo>
                <a:cubicBezTo>
                  <a:pt x="78" y="37"/>
                  <a:pt x="90" y="24"/>
                  <a:pt x="106" y="24"/>
                </a:cubicBezTo>
                <a:cubicBezTo>
                  <a:pt x="122" y="24"/>
                  <a:pt x="135" y="37"/>
                  <a:pt x="135" y="53"/>
                </a:cubicBezTo>
                <a:cubicBezTo>
                  <a:pt x="135" y="171"/>
                  <a:pt x="135" y="171"/>
                  <a:pt x="135" y="171"/>
                </a:cubicBezTo>
                <a:cubicBezTo>
                  <a:pt x="135" y="187"/>
                  <a:pt x="122" y="200"/>
                  <a:pt x="106" y="200"/>
                </a:cubicBezTo>
                <a:cubicBezTo>
                  <a:pt x="90" y="200"/>
                  <a:pt x="78" y="187"/>
                  <a:pt x="78" y="171"/>
                </a:cubicBezTo>
                <a:lnTo>
                  <a:pt x="78" y="53"/>
                </a:lnTo>
                <a:close/>
                <a:moveTo>
                  <a:pt x="213" y="137"/>
                </a:moveTo>
                <a:cubicBezTo>
                  <a:pt x="213" y="137"/>
                  <a:pt x="213" y="137"/>
                  <a:pt x="213" y="182"/>
                </a:cubicBezTo>
                <a:cubicBezTo>
                  <a:pt x="213" y="232"/>
                  <a:pt x="173" y="273"/>
                  <a:pt x="124" y="277"/>
                </a:cubicBezTo>
                <a:cubicBezTo>
                  <a:pt x="124" y="277"/>
                  <a:pt x="124" y="277"/>
                  <a:pt x="124" y="313"/>
                </a:cubicBezTo>
                <a:cubicBezTo>
                  <a:pt x="124" y="313"/>
                  <a:pt x="124" y="313"/>
                  <a:pt x="177" y="313"/>
                </a:cubicBezTo>
                <a:cubicBezTo>
                  <a:pt x="177" y="313"/>
                  <a:pt x="177" y="313"/>
                  <a:pt x="177" y="348"/>
                </a:cubicBezTo>
                <a:cubicBezTo>
                  <a:pt x="177" y="348"/>
                  <a:pt x="177" y="348"/>
                  <a:pt x="35" y="348"/>
                </a:cubicBezTo>
                <a:cubicBezTo>
                  <a:pt x="35" y="348"/>
                  <a:pt x="35" y="348"/>
                  <a:pt x="35" y="313"/>
                </a:cubicBezTo>
                <a:cubicBezTo>
                  <a:pt x="35" y="313"/>
                  <a:pt x="35" y="313"/>
                  <a:pt x="89" y="313"/>
                </a:cubicBezTo>
                <a:cubicBezTo>
                  <a:pt x="89" y="313"/>
                  <a:pt x="89" y="313"/>
                  <a:pt x="89" y="277"/>
                </a:cubicBezTo>
                <a:cubicBezTo>
                  <a:pt x="39" y="273"/>
                  <a:pt x="0" y="232"/>
                  <a:pt x="0" y="182"/>
                </a:cubicBezTo>
                <a:cubicBezTo>
                  <a:pt x="0" y="182"/>
                  <a:pt x="0" y="182"/>
                  <a:pt x="0" y="137"/>
                </a:cubicBezTo>
                <a:cubicBezTo>
                  <a:pt x="0" y="137"/>
                  <a:pt x="0" y="137"/>
                  <a:pt x="34" y="137"/>
                </a:cubicBezTo>
                <a:cubicBezTo>
                  <a:pt x="34" y="137"/>
                  <a:pt x="34" y="137"/>
                  <a:pt x="34" y="182"/>
                </a:cubicBezTo>
                <a:cubicBezTo>
                  <a:pt x="34" y="215"/>
                  <a:pt x="62" y="242"/>
                  <a:pt x="94" y="242"/>
                </a:cubicBezTo>
                <a:cubicBezTo>
                  <a:pt x="94" y="242"/>
                  <a:pt x="94" y="242"/>
                  <a:pt x="118" y="242"/>
                </a:cubicBezTo>
                <a:cubicBezTo>
                  <a:pt x="151" y="242"/>
                  <a:pt x="178" y="215"/>
                  <a:pt x="178" y="182"/>
                </a:cubicBezTo>
                <a:cubicBezTo>
                  <a:pt x="178" y="182"/>
                  <a:pt x="178" y="182"/>
                  <a:pt x="178" y="137"/>
                </a:cubicBezTo>
                <a:lnTo>
                  <a:pt x="213" y="137"/>
                </a:lnTo>
                <a:close/>
                <a:moveTo>
                  <a:pt x="103" y="67"/>
                </a:moveTo>
                <a:cubicBezTo>
                  <a:pt x="103" y="71"/>
                  <a:pt x="99" y="75"/>
                  <a:pt x="95" y="75"/>
                </a:cubicBezTo>
                <a:cubicBezTo>
                  <a:pt x="90" y="75"/>
                  <a:pt x="87" y="71"/>
                  <a:pt x="87" y="67"/>
                </a:cubicBezTo>
                <a:cubicBezTo>
                  <a:pt x="87" y="62"/>
                  <a:pt x="90" y="59"/>
                  <a:pt x="95" y="59"/>
                </a:cubicBezTo>
                <a:cubicBezTo>
                  <a:pt x="99" y="59"/>
                  <a:pt x="103" y="62"/>
                  <a:pt x="103" y="67"/>
                </a:cubicBezTo>
                <a:close/>
                <a:moveTo>
                  <a:pt x="103" y="90"/>
                </a:moveTo>
                <a:cubicBezTo>
                  <a:pt x="103" y="94"/>
                  <a:pt x="99" y="98"/>
                  <a:pt x="95" y="98"/>
                </a:cubicBezTo>
                <a:cubicBezTo>
                  <a:pt x="90" y="98"/>
                  <a:pt x="87" y="94"/>
                  <a:pt x="87" y="90"/>
                </a:cubicBezTo>
                <a:cubicBezTo>
                  <a:pt x="87" y="85"/>
                  <a:pt x="90" y="82"/>
                  <a:pt x="95" y="82"/>
                </a:cubicBezTo>
                <a:cubicBezTo>
                  <a:pt x="99" y="82"/>
                  <a:pt x="103" y="85"/>
                  <a:pt x="103" y="90"/>
                </a:cubicBezTo>
                <a:close/>
                <a:moveTo>
                  <a:pt x="126" y="67"/>
                </a:moveTo>
                <a:cubicBezTo>
                  <a:pt x="126" y="71"/>
                  <a:pt x="122" y="75"/>
                  <a:pt x="118" y="75"/>
                </a:cubicBezTo>
                <a:cubicBezTo>
                  <a:pt x="113" y="75"/>
                  <a:pt x="110" y="71"/>
                  <a:pt x="110" y="67"/>
                </a:cubicBezTo>
                <a:cubicBezTo>
                  <a:pt x="110" y="62"/>
                  <a:pt x="113" y="59"/>
                  <a:pt x="118" y="59"/>
                </a:cubicBezTo>
                <a:cubicBezTo>
                  <a:pt x="122" y="59"/>
                  <a:pt x="126" y="62"/>
                  <a:pt x="126" y="67"/>
                </a:cubicBezTo>
                <a:close/>
                <a:moveTo>
                  <a:pt x="126" y="90"/>
                </a:moveTo>
                <a:cubicBezTo>
                  <a:pt x="126" y="94"/>
                  <a:pt x="122" y="98"/>
                  <a:pt x="118" y="98"/>
                </a:cubicBezTo>
                <a:cubicBezTo>
                  <a:pt x="113" y="98"/>
                  <a:pt x="110" y="94"/>
                  <a:pt x="110" y="90"/>
                </a:cubicBezTo>
                <a:cubicBezTo>
                  <a:pt x="110" y="85"/>
                  <a:pt x="113" y="82"/>
                  <a:pt x="118" y="82"/>
                </a:cubicBezTo>
                <a:cubicBezTo>
                  <a:pt x="122" y="82"/>
                  <a:pt x="126" y="85"/>
                  <a:pt x="126" y="90"/>
                </a:cubicBezTo>
                <a:close/>
                <a:moveTo>
                  <a:pt x="103" y="112"/>
                </a:moveTo>
                <a:cubicBezTo>
                  <a:pt x="103" y="116"/>
                  <a:pt x="99" y="120"/>
                  <a:pt x="95" y="120"/>
                </a:cubicBezTo>
                <a:cubicBezTo>
                  <a:pt x="90" y="120"/>
                  <a:pt x="87" y="116"/>
                  <a:pt x="87" y="112"/>
                </a:cubicBezTo>
                <a:cubicBezTo>
                  <a:pt x="87" y="107"/>
                  <a:pt x="90" y="104"/>
                  <a:pt x="95" y="104"/>
                </a:cubicBezTo>
                <a:cubicBezTo>
                  <a:pt x="99" y="104"/>
                  <a:pt x="103" y="107"/>
                  <a:pt x="103" y="112"/>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Title 3"/>
          <p:cNvSpPr txBox="1">
            <a:spLocks/>
          </p:cNvSpPr>
          <p:nvPr/>
        </p:nvSpPr>
        <p:spPr>
          <a:xfrm>
            <a:off x="274638" y="1364282"/>
            <a:ext cx="11887200" cy="1831975"/>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11500" dirty="0"/>
              <a:t>Q&amp;A</a:t>
            </a:r>
          </a:p>
        </p:txBody>
      </p:sp>
      <p:sp>
        <p:nvSpPr>
          <p:cNvPr id="2" name="TextBox 1"/>
          <p:cNvSpPr txBox="1"/>
          <p:nvPr/>
        </p:nvSpPr>
        <p:spPr>
          <a:xfrm>
            <a:off x="3109311" y="6240432"/>
            <a:ext cx="9966851"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Code snippets at  https://github.com/jhealy/RoslynAnalyzerProofs</a:t>
            </a:r>
          </a:p>
        </p:txBody>
      </p:sp>
    </p:spTree>
    <p:extLst>
      <p:ext uri="{BB962C8B-B14F-4D97-AF65-F5344CB8AC3E}">
        <p14:creationId xmlns:p14="http://schemas.microsoft.com/office/powerpoint/2010/main" val="3207809106"/>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74638" y="1212850"/>
            <a:ext cx="11887200" cy="2769989"/>
          </a:xfrm>
        </p:spPr>
        <p:txBody>
          <a:bodyPr/>
          <a:lstStyle/>
          <a:p>
            <a:r>
              <a:rPr lang="en-US" dirty="0"/>
              <a:t>Analyze &gt; Analyze Solution for Code Clones</a:t>
            </a:r>
          </a:p>
          <a:p>
            <a:r>
              <a:rPr lang="en-US" dirty="0"/>
              <a:t>May require a “clean” of solution</a:t>
            </a:r>
          </a:p>
          <a:p>
            <a:r>
              <a:rPr lang="en-US" dirty="0"/>
              <a:t>Can take a while.  Coffee/tea break recommended.</a:t>
            </a:r>
          </a:p>
          <a:p>
            <a:endParaRPr lang="en-US" dirty="0"/>
          </a:p>
        </p:txBody>
      </p:sp>
      <p:sp>
        <p:nvSpPr>
          <p:cNvPr id="2" name="Title 1"/>
          <p:cNvSpPr>
            <a:spLocks noGrp="1"/>
          </p:cNvSpPr>
          <p:nvPr>
            <p:ph type="title"/>
          </p:nvPr>
        </p:nvSpPr>
        <p:spPr/>
        <p:txBody>
          <a:bodyPr/>
          <a:lstStyle/>
          <a:p>
            <a:r>
              <a:rPr lang="en-US" dirty="0"/>
              <a:t>Solution Level Analysis</a:t>
            </a:r>
          </a:p>
        </p:txBody>
      </p:sp>
      <p:pic>
        <p:nvPicPr>
          <p:cNvPr id="6" name="Picture 5"/>
          <p:cNvPicPr>
            <a:picLocks noChangeAspect="1"/>
          </p:cNvPicPr>
          <p:nvPr/>
        </p:nvPicPr>
        <p:blipFill>
          <a:blip r:embed="rId2"/>
          <a:stretch>
            <a:fillRect/>
          </a:stretch>
        </p:blipFill>
        <p:spPr>
          <a:xfrm>
            <a:off x="2377799" y="3222945"/>
            <a:ext cx="8977138" cy="3962743"/>
          </a:xfrm>
          <a:prstGeom prst="rect">
            <a:avLst/>
          </a:prstGeom>
        </p:spPr>
      </p:pic>
    </p:spTree>
    <p:extLst>
      <p:ext uri="{BB962C8B-B14F-4D97-AF65-F5344CB8AC3E}">
        <p14:creationId xmlns:p14="http://schemas.microsoft.com/office/powerpoint/2010/main" val="2839675703"/>
      </p:ext>
    </p:extLst>
  </p:cSld>
  <p:clrMapOvr>
    <a:masterClrMapping/>
  </p:clrMapOvr>
  <p:transition>
    <p:fade/>
  </p:transition>
</p:sld>
</file>

<file path=ppt/theme/theme1.xml><?xml version="1.0" encoding="utf-8"?>
<a:theme xmlns:a="http://schemas.openxmlformats.org/drawingml/2006/main" name="5-50091_TR24_BO_CT_Template">
  <a:themeElements>
    <a:clrScheme name="TR24">
      <a:dk1>
        <a:srgbClr val="353535"/>
      </a:dk1>
      <a:lt1>
        <a:srgbClr val="FFFFFF"/>
      </a:lt1>
      <a:dk2>
        <a:srgbClr val="0078D7"/>
      </a:dk2>
      <a:lt2>
        <a:srgbClr val="E6E6E6"/>
      </a:lt2>
      <a:accent1>
        <a:srgbClr val="0078D7"/>
      </a:accent1>
      <a:accent2>
        <a:srgbClr val="00188F"/>
      </a:accent2>
      <a:accent3>
        <a:srgbClr val="002050"/>
      </a:accent3>
      <a:accent4>
        <a:srgbClr val="D83B01"/>
      </a:accent4>
      <a:accent5>
        <a:srgbClr val="737373"/>
      </a:accent5>
      <a:accent6>
        <a:srgbClr val="505050"/>
      </a:accent6>
      <a:hlink>
        <a:srgbClr val="00188F"/>
      </a:hlink>
      <a:folHlink>
        <a:srgbClr val="00188F"/>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4_BO_CT_Template.potx" id="{ACE1F860-A7C5-4F6A-9659-FD362B4E8CFA}" vid="{D991A258-702D-4C0C-9E71-E30025EE76B0}"/>
    </a:ext>
  </a:extLst>
</a:theme>
</file>

<file path=ppt/theme/theme2.xml><?xml version="1.0" encoding="utf-8"?>
<a:theme xmlns:a="http://schemas.openxmlformats.org/drawingml/2006/main" name="TR24 Dark Gray Template">
  <a:themeElements>
    <a:clrScheme name="TR24 Dark">
      <a:dk1>
        <a:srgbClr val="353535"/>
      </a:dk1>
      <a:lt1>
        <a:srgbClr val="FFFFFF"/>
      </a:lt1>
      <a:dk2>
        <a:srgbClr val="0078D7"/>
      </a:dk2>
      <a:lt2>
        <a:srgbClr val="E6E6E6"/>
      </a:lt2>
      <a:accent1>
        <a:srgbClr val="0078D7"/>
      </a:accent1>
      <a:accent2>
        <a:srgbClr val="00188F"/>
      </a:accent2>
      <a:accent3>
        <a:srgbClr val="00BCF2"/>
      </a:accent3>
      <a:accent4>
        <a:srgbClr val="D83B01"/>
      </a:accent4>
      <a:accent5>
        <a:srgbClr val="737373"/>
      </a:accent5>
      <a:accent6>
        <a:srgbClr val="E6E6E6"/>
      </a:accent6>
      <a:hlink>
        <a:srgbClr val="81E4FF"/>
      </a:hlink>
      <a:folHlink>
        <a:srgbClr val="81E4FF"/>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4_BO_CT_Template.potx" id="{ACE1F860-A7C5-4F6A-9659-FD362B4E8CFA}" vid="{54108080-7B5D-40E4-8AD7-B94CF8F47067}"/>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073B22EE95D0644BF7ED261B17F4C50" ma:contentTypeVersion="0" ma:contentTypeDescription="Create a new document." ma:contentTypeScope="" ma:versionID="3b760c6c44ab4e7e0f3b5b059a274ea5">
  <xsd:schema xmlns:xsd="http://www.w3.org/2001/XMLSchema" xmlns:xs="http://www.w3.org/2001/XMLSchema" xmlns:p="http://schemas.microsoft.com/office/2006/metadata/properties" targetNamespace="http://schemas.microsoft.com/office/2006/metadata/properties" ma:root="true" ma:fieldsID="d9b04f2b3467c421b9a62e9aedcf1841">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EC0E44CA-E4F4-4194-8558-3D833203B1F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F990F116-B58F-4255-B05B-DA3808E0E5C6}">
  <ds:schemaRefs>
    <ds:schemaRef ds:uri="http://schemas.microsoft.com/office/infopath/2007/PartnerControls"/>
    <ds:schemaRef ds:uri="http://schemas.microsoft.com/office/2006/metadata/properties"/>
    <ds:schemaRef ds:uri="http://schemas.microsoft.com/office/2006/documentManagement/types"/>
    <ds:schemaRef ds:uri="http://purl.org/dc/terms/"/>
    <ds:schemaRef ds:uri="http://schemas.openxmlformats.org/package/2006/metadata/core-properties"/>
    <ds:schemaRef ds:uri="http://purl.org/dc/elements/1.1/"/>
    <ds:schemaRef ds:uri="http://purl.org/dc/dcmitype/"/>
    <ds:schemaRef ds:uri="http://www.w3.org/XML/1998/namespace"/>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
  <TotalTime>22410</TotalTime>
  <Words>5570</Words>
  <Application>Microsoft Office PowerPoint</Application>
  <PresentationFormat>Custom</PresentationFormat>
  <Paragraphs>893</Paragraphs>
  <Slides>85</Slides>
  <Notes>11</Notes>
  <HiddenSlides>1</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85</vt:i4>
      </vt:variant>
    </vt:vector>
  </HeadingPairs>
  <TitlesOfParts>
    <vt:vector size="94" baseType="lpstr">
      <vt:lpstr>Arial</vt:lpstr>
      <vt:lpstr>Calibri</vt:lpstr>
      <vt:lpstr>Consolas</vt:lpstr>
      <vt:lpstr>Segoe UI</vt:lpstr>
      <vt:lpstr>Segoe UI Light</vt:lpstr>
      <vt:lpstr>Segoe UI Semilight</vt:lpstr>
      <vt:lpstr>Wingdings</vt:lpstr>
      <vt:lpstr>5-50091_TR24_BO_CT_Template</vt:lpstr>
      <vt:lpstr>TR24 Dark Gray Template</vt:lpstr>
      <vt:lpstr>Roslyn Analyzers and Real World Code clones and disposing and oh my…</vt:lpstr>
      <vt:lpstr>“The Horror, the Horror.”</vt:lpstr>
      <vt:lpstr>Hi, I used Roslyn Analyzers to find this bug.  And I’m sooo happy!</vt:lpstr>
      <vt:lpstr>WARNING</vt:lpstr>
      <vt:lpstr>Code Clone Analysis</vt:lpstr>
      <vt:lpstr>Code Clone Analysis</vt:lpstr>
      <vt:lpstr>Installation</vt:lpstr>
      <vt:lpstr>Single line analysis</vt:lpstr>
      <vt:lpstr>Solution Level Analysis</vt:lpstr>
      <vt:lpstr>CultureInfo</vt:lpstr>
      <vt:lpstr>RadioModel</vt:lpstr>
      <vt:lpstr>RadioModel Cloned in all these classes</vt:lpstr>
      <vt:lpstr>Same Code, Same File</vt:lpstr>
      <vt:lpstr>ValidateEmailRegEx</vt:lpstr>
      <vt:lpstr>ValidateEmail RegEx</vt:lpstr>
      <vt:lpstr>Cloned Code Analysis</vt:lpstr>
      <vt:lpstr>Portability Analyzer for .NET Core</vt:lpstr>
      <vt:lpstr>Portabililty Analyzer</vt:lpstr>
      <vt:lpstr>Portability Analyzer</vt:lpstr>
      <vt:lpstr>Live Static Code Analysis</vt:lpstr>
      <vt:lpstr>Live Static Code Analyzer</vt:lpstr>
      <vt:lpstr>DEMO: Analyzers in Action</vt:lpstr>
      <vt:lpstr>Enabling core analyzers</vt:lpstr>
      <vt:lpstr>3rd Party Analyzers</vt:lpstr>
      <vt:lpstr>3rd Party Analyzers</vt:lpstr>
      <vt:lpstr>Code Cracker for C#</vt:lpstr>
      <vt:lpstr>SonarAnalyzer.CSharp nuget</vt:lpstr>
      <vt:lpstr>Explore Various Analyzer Packs</vt:lpstr>
      <vt:lpstr>Running the Rules</vt:lpstr>
      <vt:lpstr>Dump to File</vt:lpstr>
      <vt:lpstr>Rule and Analysis Demo</vt:lpstr>
      <vt:lpstr>Overview of Violations</vt:lpstr>
      <vt:lpstr>Grading Defects by Area</vt:lpstr>
      <vt:lpstr>Client Example: Defects by Area</vt:lpstr>
      <vt:lpstr>Client Example: Defects by Project</vt:lpstr>
      <vt:lpstr>Client Example: Defects by File</vt:lpstr>
      <vt:lpstr>Reviewing the Code</vt:lpstr>
      <vt:lpstr>Spot the problem</vt:lpstr>
      <vt:lpstr>Spot the problem</vt:lpstr>
      <vt:lpstr>Spot the problem</vt:lpstr>
      <vt:lpstr>Methods should not be empty [S1186]</vt:lpstr>
      <vt:lpstr>Spot the problem</vt:lpstr>
      <vt:lpstr>TryParse results not checked [CA1806]</vt:lpstr>
      <vt:lpstr>Spot the Problem</vt:lpstr>
      <vt:lpstr>PowerPoint Presentation</vt:lpstr>
      <vt:lpstr>Spot the problem</vt:lpstr>
      <vt:lpstr>CA1008 – Enums should have a zero value</vt:lpstr>
      <vt:lpstr>Spot the problem</vt:lpstr>
      <vt:lpstr>HINT: Code is never executed [CS0472] </vt:lpstr>
      <vt:lpstr>HINT: Code is never executed [CS0472] </vt:lpstr>
      <vt:lpstr>Code is never executed [CS0472] </vt:lpstr>
      <vt:lpstr>The Big “D”</vt:lpstr>
      <vt:lpstr>“D” is for dispose</vt:lpstr>
      <vt:lpstr>Spot the problem</vt:lpstr>
      <vt:lpstr>Object should be disposed [CA2000]</vt:lpstr>
      <vt:lpstr>Spot the problem</vt:lpstr>
      <vt:lpstr>Spot the problem</vt:lpstr>
      <vt:lpstr>Spot the problem</vt:lpstr>
      <vt:lpstr>Modify to call Dispose(true) and GC.SupressFinalize [CA1063]</vt:lpstr>
      <vt:lpstr>Spot the problem</vt:lpstr>
      <vt:lpstr>Remove IDisposable from the list of Interfaces [CA1063]</vt:lpstr>
      <vt:lpstr>Spot the problem</vt:lpstr>
      <vt:lpstr>HubConnection is never disposed[CA2000]</vt:lpstr>
      <vt:lpstr>HubConnection is never disposed[CA2000]</vt:lpstr>
      <vt:lpstr>Object Oriented Violations</vt:lpstr>
      <vt:lpstr>Spot the OO problem</vt:lpstr>
      <vt:lpstr>Spot the OO problem</vt:lpstr>
      <vt:lpstr>Do not expose Generic lists [CA1002]</vt:lpstr>
      <vt:lpstr>Spot the OO problem</vt:lpstr>
      <vt:lpstr>Interface methods should be callable by child types [CA1033]</vt:lpstr>
      <vt:lpstr>Exceptions</vt:lpstr>
      <vt:lpstr>Spot the problem</vt:lpstr>
      <vt:lpstr>Empty Catch Blocks are Bad [CA1031]</vt:lpstr>
      <vt:lpstr>Don’t concatenate strings in a loop [CC0039]</vt:lpstr>
      <vt:lpstr>Spot the problem</vt:lpstr>
      <vt:lpstr>Test for Empty Strings [CA1820]</vt:lpstr>
      <vt:lpstr>Spot the problem</vt:lpstr>
      <vt:lpstr>Do not declare visible instance fields [CA1051]</vt:lpstr>
      <vt:lpstr>Spot the problem</vt:lpstr>
      <vt:lpstr>Non-constant fields should not be visible [CA2211]</vt:lpstr>
      <vt:lpstr>Analyzers in the IDE</vt:lpstr>
      <vt:lpstr>IDE0017 – Object Initialization</vt:lpstr>
      <vt:lpstr>IDE0018 – out var</vt:lpstr>
      <vt:lpstr>IDE0016 – Simplify nul lchecks</vt:lpstr>
      <vt:lpstr>PowerPoint Presentation</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&lt;Presentation title here&gt;</dc:title>
  <dc:subject>&lt;Speech title here&gt;</dc:subject>
  <dc:creator>&lt;Speaker name here&gt;</dc:creator>
  <cp:keywords>TechReady 24</cp:keywords>
  <dc:description>Template: Mitchell Derrey, Silver Fox Productions_x000d_
Formatting: _x000d_
Audience Type:</dc:description>
  <cp:lastModifiedBy>Joe Healy</cp:lastModifiedBy>
  <cp:revision>637</cp:revision>
  <dcterms:created xsi:type="dcterms:W3CDTF">2014-06-10T19:28:25Z</dcterms:created>
  <dcterms:modified xsi:type="dcterms:W3CDTF">2021-06-11T15:35:35Z</dcterms:modified>
  <cp:category>TechReady 24</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0x010100A073B22EE95D0644BF7ED261B17F4C50</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53;#Washington State Convention and Trade Center|2ebf141d-f871-4cc9-bf08-f87f112ab464</vt:lpwstr>
  </property>
  <property fmtid="{D5CDD505-2E9C-101B-9397-08002B2CF9AE}" pid="7" name="Track">
    <vt:lpwstr/>
  </property>
  <property fmtid="{D5CDD505-2E9C-101B-9397-08002B2CF9AE}" pid="8" name="Event Location">
    <vt:lpwstr>52;#Seattle|54f46ed2-c77e-4a59-b182-a4171fdb0d11</vt:lpwstr>
  </property>
  <property fmtid="{D5CDD505-2E9C-101B-9397-08002B2CF9AE}" pid="9" name="Campaign">
    <vt:lpwstr/>
  </property>
  <property fmtid="{D5CDD505-2E9C-101B-9397-08002B2CF9AE}" pid="10" name="IsMyDocuments">
    <vt:bool>true</vt:bool>
  </property>
  <property fmtid="{D5CDD505-2E9C-101B-9397-08002B2CF9AE}" pid="11" name="TaxKeyword">
    <vt:lpwstr/>
  </property>
  <property fmtid="{D5CDD505-2E9C-101B-9397-08002B2CF9AE}" pid="12" name="Audience1">
    <vt:lpwstr/>
  </property>
  <property fmtid="{D5CDD505-2E9C-101B-9397-08002B2CF9AE}" pid="13" name="Event Name">
    <vt:lpwstr>51;#TechReady|ebdf1b7d-d34f-4ccf-ac45-ca5a756d5c65</vt:lpwstr>
  </property>
  <property fmtid="{D5CDD505-2E9C-101B-9397-08002B2CF9AE}" pid="14" name="MSIP_Label_f42aa342-8706-4288-bd11-ebb85995028c_Enabled">
    <vt:lpwstr>True</vt:lpwstr>
  </property>
  <property fmtid="{D5CDD505-2E9C-101B-9397-08002B2CF9AE}" pid="15" name="MSIP_Label_f42aa342-8706-4288-bd11-ebb85995028c_SiteId">
    <vt:lpwstr>72f988bf-86f1-41af-91ab-2d7cd011db47</vt:lpwstr>
  </property>
  <property fmtid="{D5CDD505-2E9C-101B-9397-08002B2CF9AE}" pid="16" name="MSIP_Label_f42aa342-8706-4288-bd11-ebb85995028c_Owner">
    <vt:lpwstr>jhealy@microsoft.com</vt:lpwstr>
  </property>
  <property fmtid="{D5CDD505-2E9C-101B-9397-08002B2CF9AE}" pid="17" name="MSIP_Label_f42aa342-8706-4288-bd11-ebb85995028c_SetDate">
    <vt:lpwstr>2018-06-11T14:53:11.3643237Z</vt:lpwstr>
  </property>
  <property fmtid="{D5CDD505-2E9C-101B-9397-08002B2CF9AE}" pid="18" name="MSIP_Label_f42aa342-8706-4288-bd11-ebb85995028c_Name">
    <vt:lpwstr>General</vt:lpwstr>
  </property>
  <property fmtid="{D5CDD505-2E9C-101B-9397-08002B2CF9AE}" pid="19" name="MSIP_Label_f42aa342-8706-4288-bd11-ebb85995028c_Application">
    <vt:lpwstr>Microsoft Azure Information Protection</vt:lpwstr>
  </property>
  <property fmtid="{D5CDD505-2E9C-101B-9397-08002B2CF9AE}" pid="20" name="MSIP_Label_f42aa342-8706-4288-bd11-ebb85995028c_Extended_MSFT_Method">
    <vt:lpwstr>Automatic</vt:lpwstr>
  </property>
  <property fmtid="{D5CDD505-2E9C-101B-9397-08002B2CF9AE}" pid="21" name="Sensitivity">
    <vt:lpwstr>General</vt:lpwstr>
  </property>
</Properties>
</file>